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76" r:id="rId19"/>
    <p:sldId id="284" r:id="rId20"/>
    <p:sldId id="281" r:id="rId21"/>
    <p:sldId id="282" r:id="rId22"/>
    <p:sldId id="285" r:id="rId23"/>
    <p:sldId id="267" r:id="rId24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E6F"/>
    <a:srgbClr val="E6901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54" autoAdjust="0"/>
  </p:normalViewPr>
  <p:slideViewPr>
    <p:cSldViewPr snapToGrid="0">
      <p:cViewPr>
        <p:scale>
          <a:sx n="90" d="100"/>
          <a:sy n="90" d="100"/>
        </p:scale>
        <p:origin x="-360" y="174"/>
      </p:cViewPr>
      <p:guideLst>
        <p:guide orient="horz" pos="2381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261568"/>
        <c:axId val="5271552"/>
        <c:axId val="0"/>
      </c:bar3DChart>
      <c:catAx>
        <c:axId val="526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71552"/>
        <c:crosses val="autoZero"/>
        <c:auto val="1"/>
        <c:lblAlgn val="ctr"/>
        <c:lblOffset val="100"/>
        <c:noMultiLvlLbl val="0"/>
      </c:catAx>
      <c:valAx>
        <c:axId val="527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 smtClean="0">
                <a:solidFill>
                  <a:srgbClr val="FF0000"/>
                </a:solidFill>
              </a:rPr>
              <a:t>2026</a:t>
            </a:r>
            <a:r>
              <a:rPr lang="ru-RU" dirty="0" smtClean="0"/>
              <a:t> </a:t>
            </a:r>
            <a:endParaRPr lang="ru-RU" dirty="0"/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(4 337 844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84"/>
          <c:y val="3.437881666170384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3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733231262758818E-3"/>
          <c:y val="0.1547223500524679"/>
          <c:w val="0.58388080185332714"/>
          <c:h val="0.8052389877118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bubble3D val="0"/>
            <c:explosion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bubble3D val="0"/>
            <c:explosion val="11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14-4F6A-8CDE-1E994A04510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14-4F6A-8CDE-1E994A04510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14-4F6A-8CDE-1E994A045106}"/>
              </c:ext>
            </c:extLst>
          </c:dPt>
          <c:dLbls>
            <c:dLbl>
              <c:idx val="0"/>
              <c:layout>
                <c:manualLayout>
                  <c:x val="-0.12472805482648003"/>
                  <c:y val="7.9260130922941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72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1"/>
              <c:layout>
                <c:manualLayout>
                  <c:x val="-3.0333005249343917E-2"/>
                  <c:y val="-9.94498433924677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5,34%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14-4F6A-8CDE-1E994A045106}"/>
                </c:ext>
              </c:extLst>
            </c:dLbl>
            <c:dLbl>
              <c:idx val="2"/>
              <c:layout>
                <c:manualLayout>
                  <c:x val="2.3246208807232428E-2"/>
                  <c:y val="2.451899115131615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0,12%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3"/>
              <c:layout>
                <c:manualLayout>
                  <c:x val="-3.7535724701079035E-2"/>
                  <c:y val="3.14586076818102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0,12%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14-4F6A-8CDE-1E994A045106}"/>
                </c:ext>
              </c:extLst>
            </c:dLbl>
            <c:dLbl>
              <c:idx val="4"/>
              <c:layout>
                <c:manualLayout>
                  <c:x val="3.7037037037037035E-2"/>
                  <c:y val="-7.82397536317503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18,6%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14-4F6A-8CDE-1E994A045106}"/>
                </c:ext>
              </c:extLst>
            </c:dLbl>
            <c:dLbl>
              <c:idx val="5"/>
              <c:layout>
                <c:manualLayout>
                  <c:x val="0"/>
                  <c:y val="5.038017334312082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214-4F6A-8CDE-1E994A045106}"/>
                </c:ext>
              </c:extLst>
            </c:dLbl>
            <c:dLbl>
              <c:idx val="9"/>
              <c:layout>
                <c:manualLayout>
                  <c:x val="-5.3389517716535438E-4"/>
                  <c:y val="3.021979390872339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(3 162 735 руб)</c:v>
                </c:pt>
                <c:pt idx="1">
                  <c:v>Национальная оборона (231 866 руб)</c:v>
                </c:pt>
                <c:pt idx="2">
                  <c:v>Национальная безопасность и правоохранительная деятельность (5 000 руб)</c:v>
                </c:pt>
                <c:pt idx="3">
                  <c:v>Национальная экономика (5 000 руб)</c:v>
                </c:pt>
                <c:pt idx="4">
                  <c:v>ЖКХ (808 315 руб)</c:v>
                </c:pt>
                <c:pt idx="5">
                  <c:v>Культура, кинематография (125 928 руб)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 formatCode="#,##0.00">
                  <c:v>3162735</c:v>
                </c:pt>
                <c:pt idx="1">
                  <c:v>231866</c:v>
                </c:pt>
                <c:pt idx="2">
                  <c:v>5000</c:v>
                </c:pt>
                <c:pt idx="3">
                  <c:v>5000</c:v>
                </c:pt>
                <c:pt idx="4" formatCode="#,##0.00">
                  <c:v>808315</c:v>
                </c:pt>
                <c:pt idx="5">
                  <c:v>125928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46"/>
          <c:y val="0.20638707139934045"/>
          <c:w val="0.40037042783035143"/>
          <c:h val="0.596750652465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 smtClean="0">
                <a:solidFill>
                  <a:srgbClr val="FF0000"/>
                </a:solidFill>
              </a:rPr>
              <a:t>2027</a:t>
            </a:r>
            <a:endParaRPr lang="ru-RU" dirty="0">
              <a:solidFill>
                <a:srgbClr val="FF0000"/>
              </a:solidFill>
            </a:endParaRP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(4 452 029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88"/>
          <c:y val="0.47756085832782358"/>
          <c:w val="0.86031330812667162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30-4767-930B-713901B0B3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641-44B6-B6B1-48EEDF4973CF}"/>
              </c:ext>
            </c:extLst>
          </c:dPt>
          <c:dLbls>
            <c:dLbl>
              <c:idx val="0"/>
              <c:layout>
                <c:manualLayout>
                  <c:x val="1.7074728172617255E-2"/>
                  <c:y val="0.12486566087635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67,22%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6765261373113525E-2"/>
                  <c:y val="-5.9743192883332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5,79%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0,11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045260972212341E-2"/>
                  <c:y val="-5.9729518543006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0,22%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7.483630029117376E-2"/>
                  <c:y val="-0.103120304141371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21,0%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1726295898607421E-2"/>
                  <c:y val="-0.104570836088237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2,8</a:t>
                    </a: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259953190932464E-2"/>
                      <c:h val="4.24332812406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30-4767-930B-713901B0B358}"/>
                </c:ext>
              </c:extLst>
            </c:dLbl>
            <c:dLbl>
              <c:idx val="7"/>
              <c:layout>
                <c:manualLayout>
                  <c:x val="4.2815860498724878E-2"/>
                  <c:y val="-0.10981757528400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2,35%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641-44B6-B6B1-48EEDF497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(2 992 926 руб)</c:v>
                </c:pt>
                <c:pt idx="1">
                  <c:v>Национальная оборона (257 955 руб)</c:v>
                </c:pt>
                <c:pt idx="2">
                  <c:v>Национальная безопасность и правоохранительная деятельность (5 000 руб)</c:v>
                </c:pt>
                <c:pt idx="3">
                  <c:v>Национальная экономика (10 000 руб)</c:v>
                </c:pt>
                <c:pt idx="4">
                  <c:v>ЖКХ (955 387 руб)</c:v>
                </c:pt>
                <c:pt idx="5">
                  <c:v>Образование (0 руб)</c:v>
                </c:pt>
                <c:pt idx="6">
                  <c:v>Культура, кинематография (125 928 руб) </c:v>
                </c:pt>
                <c:pt idx="7">
                  <c:v>Условно утвержденные расходы (104 833,50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2992926</c:v>
                </c:pt>
                <c:pt idx="1">
                  <c:v>257955</c:v>
                </c:pt>
                <c:pt idx="2">
                  <c:v>5000</c:v>
                </c:pt>
                <c:pt idx="3">
                  <c:v>10000</c:v>
                </c:pt>
                <c:pt idx="4">
                  <c:v>955386.5</c:v>
                </c:pt>
                <c:pt idx="5">
                  <c:v>0</c:v>
                </c:pt>
                <c:pt idx="6">
                  <c:v>125928</c:v>
                </c:pt>
                <c:pt idx="7" formatCode="General">
                  <c:v>104833.5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7E-2"/>
          <c:y val="0.12991074111919215"/>
          <c:w val="0.89642371091478523"/>
          <c:h val="0.40972245597162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 smtClean="0">
                <a:solidFill>
                  <a:srgbClr val="FF0000"/>
                </a:solidFill>
              </a:rPr>
              <a:t>2028</a:t>
            </a:r>
            <a:endParaRPr lang="ru-RU" dirty="0">
              <a:solidFill>
                <a:srgbClr val="FF0000"/>
              </a:solidFill>
            </a:endParaRP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(4 649 907руб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88"/>
          <c:y val="0.47756085832782358"/>
          <c:w val="0.86031330812667162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30-4767-930B-713901B0B3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F8-43F6-AF8B-C9133514251A}"/>
              </c:ext>
            </c:extLst>
          </c:dPt>
          <c:dLbls>
            <c:dLbl>
              <c:idx val="0"/>
              <c:layout>
                <c:manualLayout>
                  <c:x val="1.7074728172617255E-2"/>
                  <c:y val="0.12486566087635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64,31%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6765261373113525E-2"/>
                  <c:y val="-5.9743192883332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7,03%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045260972212341E-2"/>
                  <c:y val="-5.9729518543006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7.483630029117376E-2"/>
                  <c:y val="-0.103120304141371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1726295898607421E-2"/>
                  <c:y val="-0.104570836088237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259953190932464E-2"/>
                      <c:h val="4.24332812406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30-4767-930B-713901B0B358}"/>
                </c:ext>
              </c:extLst>
            </c:dLbl>
            <c:dLbl>
              <c:idx val="7"/>
              <c:layout>
                <c:manualLayout>
                  <c:x val="4.2815860498724878E-2"/>
                  <c:y val="-0.10981757528400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4,65%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4F8-43F6-AF8B-C913351425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(2 990 561,45 руб)</c:v>
                </c:pt>
                <c:pt idx="1">
                  <c:v>Национальная оборона (326 802 руб)</c:v>
                </c:pt>
                <c:pt idx="2">
                  <c:v>Национальная безопасность и правоохранительная деятельность (5 000 руб)</c:v>
                </c:pt>
                <c:pt idx="3">
                  <c:v>Национальная экономика (10 000 руб)</c:v>
                </c:pt>
                <c:pt idx="4">
                  <c:v>ЖКХ (975 497 руб)</c:v>
                </c:pt>
                <c:pt idx="5">
                  <c:v>Образование (0,00 руб)</c:v>
                </c:pt>
                <c:pt idx="6">
                  <c:v>Культура, кинематография (125 928 руб) </c:v>
                </c:pt>
                <c:pt idx="7">
                  <c:v>Условно утвержденные расходы (216 118,55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2990561.45</c:v>
                </c:pt>
                <c:pt idx="1">
                  <c:v>326802</c:v>
                </c:pt>
                <c:pt idx="2">
                  <c:v>5000</c:v>
                </c:pt>
                <c:pt idx="3">
                  <c:v>10000</c:v>
                </c:pt>
                <c:pt idx="4">
                  <c:v>975497</c:v>
                </c:pt>
                <c:pt idx="5">
                  <c:v>0</c:v>
                </c:pt>
                <c:pt idx="6">
                  <c:v>125928</c:v>
                </c:pt>
                <c:pt idx="7" formatCode="General">
                  <c:v>216118.55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7E-2"/>
          <c:y val="0.12991074111919215"/>
          <c:w val="0.89642371091478523"/>
          <c:h val="0.40972245597162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Объём межбюджетных трансфертов, получаемых бюджетом МО Зыбинское </a:t>
            </a:r>
            <a:r>
              <a:rPr lang="ru-RU" sz="1800" dirty="0" err="1"/>
              <a:t>сп</a:t>
            </a:r>
            <a:r>
              <a:rPr lang="ru-RU" sz="1800" dirty="0"/>
              <a:t> Белогорского района Республики Крым из других бюджетов бюджетной системы РФ </a:t>
            </a:r>
            <a:r>
              <a:rPr lang="ru-RU" sz="1800" dirty="0">
                <a:solidFill>
                  <a:srgbClr val="FF0000"/>
                </a:solidFill>
              </a:rPr>
              <a:t>на </a:t>
            </a:r>
            <a:r>
              <a:rPr lang="ru-RU" sz="1800" dirty="0" smtClean="0">
                <a:solidFill>
                  <a:srgbClr val="FF0000"/>
                </a:solidFill>
              </a:rPr>
              <a:t>2026-2028 </a:t>
            </a:r>
            <a:r>
              <a:rPr lang="ru-RU" sz="1800" dirty="0">
                <a:solidFill>
                  <a:srgbClr val="FF0000"/>
                </a:solidFill>
              </a:rPr>
              <a:t>гг.</a:t>
            </a:r>
          </a:p>
        </c:rich>
      </c:tx>
      <c:layout>
        <c:manualLayout>
          <c:xMode val="edge"/>
          <c:yMode val="edge"/>
          <c:x val="0.11629441658769758"/>
          <c:y val="9.125434154814787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6213314244806E-2"/>
          <c:y val="0.16492967735422753"/>
          <c:w val="0.88916833214030067"/>
          <c:h val="0.716023701032006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1049644</c:v>
                </c:pt>
                <c:pt idx="1">
                  <c:v>974340</c:v>
                </c:pt>
                <c:pt idx="2">
                  <c:v>935371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232600</c:v>
                </c:pt>
                <c:pt idx="1">
                  <c:v>258689</c:v>
                </c:pt>
                <c:pt idx="2">
                  <c:v>327536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 трансферты</c:v>
                </c:pt>
              </c:strCache>
            </c:strRef>
          </c:tx>
          <c:spPr>
            <a:solidFill>
              <a:srgbClr val="AA3E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881280"/>
        <c:axId val="119133312"/>
        <c:axId val="0"/>
      </c:bar3DChart>
      <c:catAx>
        <c:axId val="118881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33312"/>
        <c:crosses val="autoZero"/>
        <c:auto val="1"/>
        <c:lblAlgn val="ctr"/>
        <c:lblOffset val="100"/>
        <c:noMultiLvlLbl val="0"/>
      </c:catAx>
      <c:valAx>
        <c:axId val="11913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226198997852551E-3"/>
              <c:y val="0.517066835810357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8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Объём иных межбюджетных трансфертов, предоставляемых из бюджета МО Зыбинское </a:t>
            </a:r>
            <a:r>
              <a:rPr lang="ru-RU" sz="1600" dirty="0" err="1"/>
              <a:t>сп</a:t>
            </a:r>
            <a:r>
              <a:rPr lang="ru-RU" sz="1600" dirty="0"/>
              <a:t> Белогорского района Республики Крым другим бюджетам бюджетной системы РФ </a:t>
            </a:r>
            <a:r>
              <a:rPr lang="ru-RU" sz="1600" dirty="0">
                <a:solidFill>
                  <a:srgbClr val="FF0000"/>
                </a:solidFill>
              </a:rPr>
              <a:t>на </a:t>
            </a:r>
            <a:r>
              <a:rPr lang="ru-RU" sz="1600" dirty="0" smtClean="0">
                <a:solidFill>
                  <a:srgbClr val="FF0000"/>
                </a:solidFill>
              </a:rPr>
              <a:t>2026 </a:t>
            </a:r>
            <a:r>
              <a:rPr lang="ru-RU" sz="1600" dirty="0">
                <a:solidFill>
                  <a:srgbClr val="FF0000"/>
                </a:solidFill>
              </a:rPr>
              <a:t>год </a:t>
            </a:r>
            <a:r>
              <a:rPr lang="ru-RU" sz="1600" i="0" dirty="0" smtClean="0">
                <a:solidFill>
                  <a:srgbClr val="C00000"/>
                </a:solidFill>
              </a:rPr>
              <a:t>(127 747 </a:t>
            </a:r>
            <a:r>
              <a:rPr lang="ru-RU" sz="1600" i="0" dirty="0" err="1">
                <a:solidFill>
                  <a:srgbClr val="C00000"/>
                </a:solidFill>
              </a:rPr>
              <a:t>руб</a:t>
            </a:r>
            <a:r>
              <a:rPr lang="ru-RU" sz="1600" i="0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4.6801023398998109E-2"/>
          <c:y val="1.82005499973726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4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12345004721315"/>
          <c:w val="0.54176721933536298"/>
          <c:h val="0.74861505438668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иных межбюджетных трансфертов на 2026 (127 747 руб)</c:v>
                </c:pt>
              </c:strCache>
            </c:strRef>
          </c:tx>
          <c:explosion val="5"/>
          <c:dPt>
            <c:idx val="0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6B-497F-80AB-85BB7364283F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6B-497F-80AB-85BB7364283F}"/>
              </c:ext>
            </c:extLst>
          </c:dPt>
          <c:dPt>
            <c:idx val="2"/>
            <c:bubble3D val="0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6B-497F-80AB-85BB7364283F}"/>
              </c:ext>
            </c:extLst>
          </c:dPt>
          <c:dLbls>
            <c:dLbl>
              <c:idx val="0"/>
              <c:layout>
                <c:manualLayout>
                  <c:x val="-9.5778306578691557E-3"/>
                  <c:y val="1.85916309316993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5A6C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1,43%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6B-497F-80AB-85BB7364283F}"/>
                </c:ext>
              </c:extLst>
            </c:dLbl>
            <c:dLbl>
              <c:idx val="1"/>
              <c:layout>
                <c:manualLayout>
                  <c:x val="3.7314389625264163E-2"/>
                  <c:y val="2.9976289922181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76,98%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6B-497F-80AB-85BB7364283F}"/>
                </c:ext>
              </c:extLst>
            </c:dLbl>
            <c:dLbl>
              <c:idx val="2"/>
              <c:layout>
                <c:manualLayout>
                  <c:x val="-9.5672446248290577E-2"/>
                  <c:y val="-7.7680042929731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6B-497F-80AB-85BB7364283F}"/>
                </c:ext>
              </c:extLst>
            </c:dLbl>
            <c:dLbl>
              <c:idx val="9"/>
              <c:layout>
                <c:manualLayout>
                  <c:x val="-5.3389517716535438E-4"/>
                  <c:y val="3.02197939087233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6B-497F-80AB-85BB736428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осуществление части переданных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c:v>
                </c:pt>
                <c:pt idx="1">
                  <c:v>на осуществление части переданных полномочий по решению вопросов местного значения в соответствии с заключенными соглашениями в сфере культуры</c:v>
                </c:pt>
                <c:pt idx="2">
                  <c:v>на переданные полномочия по организации библиотечного обслуживания населения, комплектованию и обеспечению сохранности библиотечных фондов Зыбинского сельского поселения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1819</c:v>
                </c:pt>
                <c:pt idx="1">
                  <c:v>98219</c:v>
                </c:pt>
                <c:pt idx="2">
                  <c:v>27709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6B-497F-80AB-85BB736428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78113399682895"/>
          <c:y val="0.22054305473063027"/>
          <c:w val="0.38931106814360988"/>
          <c:h val="0.53608215247379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Зыбинское с/п другим бюджетам бюджетной системы РФ на </a:t>
            </a:r>
            <a:r>
              <a:rPr lang="ru-RU" sz="1600" dirty="0" smtClean="0">
                <a:solidFill>
                  <a:srgbClr val="FF0000"/>
                </a:solidFill>
              </a:rPr>
              <a:t>2027 </a:t>
            </a:r>
            <a:r>
              <a:rPr lang="ru-RU" sz="1600" dirty="0">
                <a:solidFill>
                  <a:srgbClr val="FF0000"/>
                </a:solidFill>
              </a:rPr>
              <a:t>год  </a:t>
            </a:r>
            <a:r>
              <a:rPr lang="ru-RU" sz="1800" i="1" dirty="0" smtClean="0">
                <a:solidFill>
                  <a:srgbClr val="C00000"/>
                </a:solidFill>
              </a:rPr>
              <a:t>(127 747руб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18"/>
          <c:y val="1.144214068337209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4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803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1E-420C-8B4E-8249D9CAD99C}"/>
              </c:ext>
            </c:extLst>
          </c:dPt>
          <c:dPt>
            <c:idx val="2"/>
            <c:bubble3D val="0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78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76,89%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6262918759206038"/>
                  <c:y val="-2.514372875339378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осуществление части переданных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c:v>
                </c:pt>
                <c:pt idx="1">
                  <c:v>на переданные полномочия по созданию условий для организации досуга и обеспечения жителей Зыбинского сельского поселения услугами организаций культуры</c:v>
                </c:pt>
                <c:pt idx="2">
                  <c:v>на переданные полномочия по созданию условий для организации досуга и обеспечения жителей Зыбинского сельского поселения услугами организаций культуры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1819</c:v>
                </c:pt>
                <c:pt idx="1">
                  <c:v>98219</c:v>
                </c:pt>
                <c:pt idx="2" formatCode="General">
                  <c:v>27709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48"/>
          <c:h val="0.31227764219224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Зыбинское с/п другим бюджетам бюджетной системы РФ на </a:t>
            </a:r>
            <a:r>
              <a:rPr lang="ru-RU" sz="1600" dirty="0" smtClean="0">
                <a:solidFill>
                  <a:srgbClr val="FF0000"/>
                </a:solidFill>
              </a:rPr>
              <a:t>2028 </a:t>
            </a:r>
            <a:r>
              <a:rPr lang="ru-RU" sz="1600" dirty="0">
                <a:solidFill>
                  <a:srgbClr val="FF0000"/>
                </a:solidFill>
              </a:rPr>
              <a:t>год  </a:t>
            </a:r>
            <a:r>
              <a:rPr lang="ru-RU" sz="1800" i="1" dirty="0" smtClean="0">
                <a:solidFill>
                  <a:srgbClr val="C00000"/>
                </a:solidFill>
              </a:rPr>
              <a:t>(127 747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18"/>
          <c:y val="1.144214068337209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4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803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1E-420C-8B4E-8249D9CAD99C}"/>
              </c:ext>
            </c:extLst>
          </c:dPt>
          <c:dPt>
            <c:idx val="2"/>
            <c:bubble3D val="0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78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76,89%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6048932986058589"/>
                  <c:y val="-4.993503356736679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осуществление части переданных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c:v>
                </c:pt>
                <c:pt idx="1">
                  <c:v>на переданные полномочия по созданию условий для организации досуга и обеспечения жителей Зыбинского сельского поселения услугами организаций культуры</c:v>
                </c:pt>
                <c:pt idx="2">
                  <c:v>на переданные полномочия по созданию условий для организации досуга и обеспечения жителей Зыбинского сельского поселения услугами организаций культуры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1819</c:v>
                </c:pt>
                <c:pt idx="1">
                  <c:v>98219</c:v>
                </c:pt>
                <c:pt idx="2">
                  <c:v>27709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48"/>
          <c:h val="0.31227764219224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2026-2027 гг.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сравнении с 2025 г.</a:t>
            </a:r>
          </a:p>
        </c:rich>
      </c:tx>
      <c:layout>
        <c:manualLayout>
          <c:xMode val="edge"/>
          <c:yMode val="edge"/>
          <c:x val="0.17795630637079457"/>
          <c:y val="7.031249567467423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бюджета на 2021-2022 гг. в сравнении с 2020 г.</c:v>
                </c:pt>
              </c:strCache>
            </c:strRef>
          </c:tx>
          <c:spPr>
            <a:solidFill>
              <a:srgbClr val="C95757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4727272727272674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95757"/>
                        </a:solidFill>
                      </a:rPr>
                      <a:t>3 811 937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2.9090909090909091E-2"/>
                  <c:y val="-0.312526752696786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4 438 844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490909090909091E-2"/>
                  <c:y val="-0.320031232805000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4 452 029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3805185</c:v>
                </c:pt>
                <c:pt idx="1">
                  <c:v>3150727</c:v>
                </c:pt>
                <c:pt idx="2">
                  <c:v>3168252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5632"/>
        <c:axId val="32278016"/>
        <c:axId val="0"/>
      </c:bar3DChart>
      <c:catAx>
        <c:axId val="504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78016"/>
        <c:crosses val="autoZero"/>
        <c:auto val="1"/>
        <c:lblAlgn val="ctr"/>
        <c:lblOffset val="100"/>
        <c:noMultiLvlLbl val="0"/>
      </c:catAx>
      <c:valAx>
        <c:axId val="322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 smtClean="0">
                <a:solidFill>
                  <a:srgbClr val="FF0000"/>
                </a:solidFill>
              </a:rPr>
              <a:t>2026</a:t>
            </a:r>
            <a:r>
              <a:rPr lang="ru-RU" dirty="0" smtClean="0"/>
              <a:t> </a:t>
            </a:r>
            <a:endParaRPr lang="ru-RU" dirty="0"/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(4 338 844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9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95E-2"/>
          <c:y val="0.18714119159566311"/>
          <c:w val="0.56155102996899209"/>
          <c:h val="0.72797054856376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-1.3595799393782653E-2"/>
                  <c:y val="0.120690681750520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70%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9.0672765901890107E-2"/>
                  <c:y val="-0.203054081339052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30%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(3 056 600 руб)</c:v>
                </c:pt>
                <c:pt idx="1">
                  <c:v>Безвозмездные поступления (1 282 244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3056600</c:v>
                </c:pt>
                <c:pt idx="1">
                  <c:v>1282244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11"/>
          <c:w val="0.30613753954093853"/>
          <c:h val="0.38699998835780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 smtClean="0">
                <a:solidFill>
                  <a:srgbClr val="FF0000"/>
                </a:solidFill>
              </a:rPr>
              <a:t>2026 </a:t>
            </a:r>
            <a:r>
              <a:rPr lang="ru-RU" dirty="0">
                <a:solidFill>
                  <a:srgbClr val="FF0000"/>
                </a:solidFill>
              </a:rPr>
              <a:t>г.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(4</a:t>
            </a:r>
            <a:r>
              <a:rPr lang="ru-RU" sz="1800" i="1" baseline="0" dirty="0" smtClean="0">
                <a:solidFill>
                  <a:srgbClr val="C00000"/>
                </a:solidFill>
              </a:rPr>
              <a:t> 338 844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2322127508531118"/>
          <c:y val="4.224454937206969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40"/>
      <c:rotY val="1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607178912319277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explosion val="3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bubble3D val="0"/>
            <c:explosion val="9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bubble3D val="0"/>
            <c:explosion val="3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Lbls>
            <c:dLbl>
              <c:idx val="0"/>
              <c:layout>
                <c:manualLayout>
                  <c:x val="-5.4218707942862716E-2"/>
                  <c:y val="-0.11165425663730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0,13%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817417494531603E-2"/>
                      <c:h val="4.907768839156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-1.5758857716546882E-2"/>
                  <c:y val="2.0842030332916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-4.4884537205193968E-2"/>
                  <c:y val="-0.14772702703152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4,04%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310791996807136E-2"/>
                      <c:h val="5.80350297125541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2.7699024042373486E-2"/>
                  <c:y val="-0.16575480531749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24,2%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5.5966061147017056E-2"/>
                  <c:y val="-0.120687022773803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715727783776421E-2"/>
                  <c:y val="6.1056512895398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678258064915245E-2"/>
                  <c:y val="-3.40645742863747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5,36%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729-4421-9EBE-B730A1A6AA21}"/>
                </c:ext>
              </c:extLst>
            </c:dLbl>
            <c:dLbl>
              <c:idx val="7"/>
              <c:layout>
                <c:manualLayout>
                  <c:x val="-8.1131505223979883E-2"/>
                  <c:y val="4.9209744187632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11,8%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НДФЛ (514 400 руб)</c:v>
                </c:pt>
                <c:pt idx="1">
                  <c:v>ЕСХН (20 600 руб)</c:v>
                </c:pt>
                <c:pt idx="2">
                  <c:v>Налог на имущество физических лиц (175 500 руб)</c:v>
                </c:pt>
                <c:pt idx="3">
                  <c:v>Земельный налог (907 300 руб)</c:v>
                </c:pt>
                <c:pt idx="4">
                  <c:v>Доходы от использования имущества, находящегося в государственной и муниципальной собственности (1 438 800 руб)</c:v>
                </c:pt>
                <c:pt idx="5">
                  <c:v>Дотации (1 049 644 руб)</c:v>
                </c:pt>
                <c:pt idx="6">
                  <c:v>Субвенции (232 600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514400</c:v>
                </c:pt>
                <c:pt idx="1">
                  <c:v>20600</c:v>
                </c:pt>
                <c:pt idx="2">
                  <c:v>175500</c:v>
                </c:pt>
                <c:pt idx="3">
                  <c:v>907300</c:v>
                </c:pt>
                <c:pt idx="4">
                  <c:v>1438800</c:v>
                </c:pt>
                <c:pt idx="5">
                  <c:v>1049644</c:v>
                </c:pt>
                <c:pt idx="6">
                  <c:v>232600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18435373939197"/>
          <c:y val="0.13774883120641454"/>
          <c:w val="0.27924537313479014"/>
          <c:h val="0.78832320739246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 smtClean="0">
                <a:solidFill>
                  <a:srgbClr val="FF0000"/>
                </a:solidFill>
              </a:rPr>
              <a:t>2027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>
                <a:solidFill>
                  <a:srgbClr val="C00000"/>
                </a:solidFill>
              </a:rPr>
              <a:t>(4 452 029 </a:t>
            </a:r>
            <a:r>
              <a:rPr lang="ru-RU" sz="1400" i="1" dirty="0" err="1" smtClean="0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2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8.2622626445325448E-2"/>
                  <c:y val="-0.182436903115523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4.703604889985135E-2"/>
                  <c:y val="6.94897657790291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(3 219 000 руб)</c:v>
                </c:pt>
                <c:pt idx="1">
                  <c:v>Безвозмездные поступления (1 233 029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3219000</c:v>
                </c:pt>
                <c:pt idx="1">
                  <c:v>1233029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66E-2"/>
          <c:y val="0.75175498989511169"/>
          <c:w val="0.89146109585773903"/>
          <c:h val="0.11603630066868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 smtClean="0">
                <a:solidFill>
                  <a:srgbClr val="FF0000"/>
                </a:solidFill>
              </a:rPr>
              <a:t>2028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>
                <a:solidFill>
                  <a:srgbClr val="C00000"/>
                </a:solidFill>
              </a:rPr>
              <a:t>(4 649 907 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2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3599934533482871"/>
                  <c:y val="-0.160551271324454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8.6475953469812919E-2"/>
                  <c:y val="7.65711275093276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(3 387 000 руб)</c:v>
                </c:pt>
                <c:pt idx="1">
                  <c:v>Безвозмездные поступления 1 262 907 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3387000</c:v>
                </c:pt>
                <c:pt idx="1">
                  <c:v>1262907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6E-2"/>
          <c:y val="0.75847746664610516"/>
          <c:w val="0.89146109585773903"/>
          <c:h val="0.11603630066868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 smtClean="0">
                <a:solidFill>
                  <a:srgbClr val="FF0000"/>
                </a:solidFill>
              </a:rPr>
              <a:t>2027 </a:t>
            </a:r>
            <a:r>
              <a:rPr lang="ru-RU" sz="1600" dirty="0">
                <a:solidFill>
                  <a:srgbClr val="FF0000"/>
                </a:solidFill>
              </a:rPr>
              <a:t>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 smtClean="0">
                <a:solidFill>
                  <a:srgbClr val="C00000"/>
                </a:solidFill>
              </a:rPr>
              <a:t>(4 452 029 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136018432181189"/>
          <c:w val="1"/>
          <c:h val="0.44695491096914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2.0754132757202091E-2"/>
                  <c:y val="9.84642733850445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0,49%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9.0088685353137202E-2"/>
                  <c:y val="-9.997608791186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4,34%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1.9923266121255421E-2"/>
                  <c:y val="-0.128343485286212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21,0%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3522120441106603"/>
                  <c:y val="-5.8356072788909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34,0%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22,0%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A1C77"/>
                        </a:solidFill>
                      </a:rPr>
                      <a:t>5,0%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(558 600 руб)</c:v>
                </c:pt>
                <c:pt idx="1">
                  <c:v>ЕСХН (21 800 руб)</c:v>
                </c:pt>
                <c:pt idx="2">
                  <c:v>Налог на имущество физических лиц (193 100 руб)</c:v>
                </c:pt>
                <c:pt idx="3">
                  <c:v>Земельный налог (949 200 руб)</c:v>
                </c:pt>
                <c:pt idx="4">
                  <c:v>Доходы от использования имущества, находящегося в государственной и муниципальной собственности (1 496 300 руб)</c:v>
                </c:pt>
                <c:pt idx="5">
                  <c:v>Дотации (974 340 руб)</c:v>
                </c:pt>
                <c:pt idx="6">
                  <c:v>Субвенции (258 689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558600</c:v>
                </c:pt>
                <c:pt idx="1">
                  <c:v>21800</c:v>
                </c:pt>
                <c:pt idx="2">
                  <c:v>193100</c:v>
                </c:pt>
                <c:pt idx="3">
                  <c:v>949200</c:v>
                </c:pt>
                <c:pt idx="4">
                  <c:v>1496300</c:v>
                </c:pt>
                <c:pt idx="5">
                  <c:v>974340</c:v>
                </c:pt>
                <c:pt idx="6">
                  <c:v>258689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3"/>
          <c:y val="0.10010157829397828"/>
          <c:w val="0.7754935706991587"/>
          <c:h val="0.4130564809291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 smtClean="0">
                <a:solidFill>
                  <a:srgbClr val="FF0000"/>
                </a:solidFill>
              </a:rPr>
              <a:t>2028 </a:t>
            </a:r>
            <a:r>
              <a:rPr lang="ru-RU" sz="1600" dirty="0">
                <a:solidFill>
                  <a:srgbClr val="FF0000"/>
                </a:solidFill>
              </a:rPr>
              <a:t>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 smtClean="0">
                <a:solidFill>
                  <a:srgbClr val="C00000"/>
                </a:solidFill>
              </a:rPr>
              <a:t>(4 649 907 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136018432181189"/>
          <c:w val="1"/>
          <c:h val="0.44695491096914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13,0%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2.0754132757202091E-2"/>
                  <c:y val="9.84642733850445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0,49%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9.0088685353137202E-2"/>
                  <c:y val="-9.997608791186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4,56%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1.9923266121255421E-2"/>
                  <c:y val="-0.128343485286212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21,4%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3522120441106603"/>
                  <c:y val="-5.8356072788909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33,46%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20,0%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A1C77"/>
                        </a:solidFill>
                      </a:rPr>
                      <a:t>7,04%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(602 200 руб)</c:v>
                </c:pt>
                <c:pt idx="1">
                  <c:v>ЕСХН (23 000 руб)</c:v>
                </c:pt>
                <c:pt idx="2">
                  <c:v>Налог на имущество физических лиц (212 400 руб)</c:v>
                </c:pt>
                <c:pt idx="3">
                  <c:v>Земельный налог (993 200 руб)</c:v>
                </c:pt>
                <c:pt idx="4">
                  <c:v>Доходы от использования имущества, находящегося в государственной и муниципальной собственности (1 556 200 руб)</c:v>
                </c:pt>
                <c:pt idx="5">
                  <c:v>Дотации (935 371 руб)</c:v>
                </c:pt>
                <c:pt idx="6">
                  <c:v>Субвенции (327 536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602200</c:v>
                </c:pt>
                <c:pt idx="1">
                  <c:v>23000</c:v>
                </c:pt>
                <c:pt idx="2">
                  <c:v>212400</c:v>
                </c:pt>
                <c:pt idx="3">
                  <c:v>993200</c:v>
                </c:pt>
                <c:pt idx="4">
                  <c:v>1556200</c:v>
                </c:pt>
                <c:pt idx="5">
                  <c:v>935371</c:v>
                </c:pt>
                <c:pt idx="6">
                  <c:v>327536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3"/>
          <c:y val="0.10010157829397828"/>
          <c:w val="0.7754935706991587"/>
          <c:h val="0.4130564809291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2026-2027 гг. в сравнении с 2025 г.</a:t>
            </a:r>
          </a:p>
        </c:rich>
      </c:tx>
      <c:layout>
        <c:manualLayout>
          <c:xMode val="edge"/>
          <c:yMode val="edge"/>
          <c:x val="0.17795630637079457"/>
          <c:y val="7.031249567467423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54"/>
          <c:y val="0.16492967735422753"/>
          <c:w val="0.78948335113709456"/>
          <c:h val="0.716023701032006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2021-2022 гг. в сравнении с 2020 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2194437167932467E-2"/>
                  <c:y val="-0.360937477796661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ru-RU" dirty="0" smtClean="0"/>
                      <a:t>811 937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A1-4C93-A85E-7127E010898F}"/>
                </c:ext>
              </c:extLst>
            </c:dLbl>
            <c:dLbl>
              <c:idx val="1"/>
              <c:layout>
                <c:manualLayout>
                  <c:x val="2.1241542602864111E-2"/>
                  <c:y val="-0.30703123111274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4 338 844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48948828044341E-2"/>
                  <c:y val="-0.314062480680211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4 452 029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3805185</c:v>
                </c:pt>
                <c:pt idx="1">
                  <c:v>3150727</c:v>
                </c:pt>
                <c:pt idx="2">
                  <c:v>3168252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17472"/>
        <c:axId val="135827840"/>
        <c:axId val="0"/>
      </c:bar3DChart>
      <c:catAx>
        <c:axId val="13581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7840"/>
        <c:crosses val="autoZero"/>
        <c:auto val="1"/>
        <c:lblAlgn val="ctr"/>
        <c:lblOffset val="100"/>
        <c:noMultiLvlLbl val="0"/>
      </c:catAx>
      <c:valAx>
        <c:axId val="1358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83E-2"/>
              <c:y val="0.510035586242889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1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921037"/>
            <a:ext cx="8603159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Зыбинского сельского поселения </a:t>
            </a:r>
            <a:b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b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2027-2028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Принят Решением </a:t>
            </a:r>
            <a:r>
              <a:rPr lang="ru-RU" sz="2000" dirty="0" err="1"/>
              <a:t>Зыбинского</a:t>
            </a:r>
            <a:r>
              <a:rPr lang="ru-RU" sz="2000" dirty="0"/>
              <a:t> сельского совета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Белогорского района Республики Крым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 от «___» </a:t>
            </a:r>
            <a:r>
              <a:rPr lang="ru-RU" sz="2000"/>
              <a:t>декабря </a:t>
            </a:r>
            <a:r>
              <a:rPr lang="ru-RU" sz="2000" smtClean="0"/>
              <a:t>2025 </a:t>
            </a:r>
            <a:r>
              <a:rPr lang="ru-RU" sz="2000" dirty="0"/>
              <a:t>года № _____</a:t>
            </a:r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786567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843266"/>
              </p:ext>
            </p:extLst>
          </p:nvPr>
        </p:nvGraphicFramePr>
        <p:xfrm>
          <a:off x="907709" y="773532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600943" y="2632438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787900"/>
            <a:ext cx="396815" cy="1656002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=""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601574"/>
            <a:ext cx="399888" cy="2777813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297580" y="5232683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5253"/>
              </p:ext>
            </p:extLst>
          </p:nvPr>
        </p:nvGraphicFramePr>
        <p:xfrm>
          <a:off x="681187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509092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968292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E3975A88-5CA0-F0B5-A09A-E78E1A015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610339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711003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477684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22810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1F09554B-0B1A-D90E-B3DC-D9EC6AE3A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082661"/>
              </p:ext>
            </p:extLst>
          </p:nvPr>
        </p:nvGraphicFramePr>
        <p:xfrm>
          <a:off x="6735194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391437"/>
              </p:ext>
            </p:extLst>
          </p:nvPr>
        </p:nvGraphicFramePr>
        <p:xfrm>
          <a:off x="1579856" y="747652"/>
          <a:ext cx="10475619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38CD4A6-442E-AAD9-BC76-18012A98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909935"/>
              </p:ext>
            </p:extLst>
          </p:nvPr>
        </p:nvGraphicFramePr>
        <p:xfrm>
          <a:off x="1433483" y="863951"/>
          <a:ext cx="10872817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Зыбинского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 Белогорского района Республики Крым!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=""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555002EC-B4FE-876E-23F5-CCE12DEBD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116778"/>
              </p:ext>
            </p:extLst>
          </p:nvPr>
        </p:nvGraphicFramePr>
        <p:xfrm>
          <a:off x="712817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65C57FA2-0625-AA0F-0C44-3E2F98F12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455020"/>
              </p:ext>
            </p:extLst>
          </p:nvPr>
        </p:nvGraphicFramePr>
        <p:xfrm>
          <a:off x="6480175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3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=""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=""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433066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=""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20268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51706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</a:t>
            </a:r>
            <a:r>
              <a:rPr lang="ru-RU" sz="2400" dirty="0" smtClean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2026-2027 </a:t>
            </a: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=""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36661" y="1958368"/>
            <a:ext cx="322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деятельности администрации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по решению вопросов местного значения и переданных государственных полномочий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2998373" y="3181533"/>
            <a:ext cx="146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3 153 182</a:t>
            </a:r>
            <a:r>
              <a:rPr lang="en-US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=""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=""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435463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=""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212209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202684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2 983 073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=""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=""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463444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=""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20488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67569" y="320398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2 980 383,45</a:t>
            </a:r>
            <a:r>
              <a:rPr lang="en-US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=""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2027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=""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</a:t>
            </a: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=""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6"/>
            <a:ext cx="3152956" cy="1208254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=""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=""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=""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257 955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="" xmlns:a16="http://schemas.microsoft.com/office/drawing/2014/main" id="{62839C3A-A67A-0C02-0E5D-70E0D693D986}"/>
              </a:ext>
            </a:extLst>
          </p:cNvPr>
          <p:cNvSpPr/>
          <p:nvPr/>
        </p:nvSpPr>
        <p:spPr>
          <a:xfrm>
            <a:off x="8447008" y="3677285"/>
            <a:ext cx="3152956" cy="1234647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="" xmlns:a16="http://schemas.microsoft.com/office/drawing/2014/main" id="{D9E34CA2-CE6B-FCAF-26EE-211371547A9C}"/>
              </a:ext>
            </a:extLst>
          </p:cNvPr>
          <p:cNvSpPr/>
          <p:nvPr/>
        </p:nvSpPr>
        <p:spPr>
          <a:xfrm>
            <a:off x="10740267" y="4744135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EF69D31-15D0-2DDE-6D50-C3E1CA70DAB1}"/>
              </a:ext>
            </a:extLst>
          </p:cNvPr>
          <p:cNvSpPr txBox="1"/>
          <p:nvPr/>
        </p:nvSpPr>
        <p:spPr>
          <a:xfrm>
            <a:off x="10705761" y="475216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326 802</a:t>
            </a:r>
            <a:r>
              <a:rPr lang="en-US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=""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=""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08086" y="5468384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пожарной безопасности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149748" y="6292155"/>
            <a:ext cx="146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en-US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5</a:t>
            </a:r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=""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=""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7036487" y="629870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5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 000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="" xmlns:a16="http://schemas.microsoft.com/office/drawing/2014/main" id="{09F5C3DB-42EE-B1B2-43C2-D3AC4FC94B0C}"/>
              </a:ext>
            </a:extLst>
          </p:cNvPr>
          <p:cNvSpPr/>
          <p:nvPr/>
        </p:nvSpPr>
        <p:spPr>
          <a:xfrm>
            <a:off x="8472253" y="5469501"/>
            <a:ext cx="3152956" cy="1038998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="" xmlns:a16="http://schemas.microsoft.com/office/drawing/2014/main" id="{FCB0F348-86FF-579E-4860-5E79AFFE9AAA}"/>
              </a:ext>
            </a:extLst>
          </p:cNvPr>
          <p:cNvSpPr/>
          <p:nvPr/>
        </p:nvSpPr>
        <p:spPr>
          <a:xfrm>
            <a:off x="10726016" y="6300671"/>
            <a:ext cx="1216363" cy="324614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BC47155-2EB9-52DA-48D3-EB78B312BDC8}"/>
              </a:ext>
            </a:extLst>
          </p:cNvPr>
          <p:cNvSpPr txBox="1"/>
          <p:nvPr/>
        </p:nvSpPr>
        <p:spPr>
          <a:xfrm>
            <a:off x="10779823" y="6307544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en-US" sz="1300" b="1" dirty="0">
                <a:solidFill>
                  <a:schemeClr val="bg1"/>
                </a:solidFill>
                <a:latin typeface="Akrobat" panose="00000600000000000000" pitchFamily="50" charset="-52"/>
              </a:rPr>
              <a:t>5</a:t>
            </a:r>
            <a:r>
              <a:rPr lang="ru-RU" sz="1300" b="1" dirty="0">
                <a:solidFill>
                  <a:schemeClr val="bg1"/>
                </a:solidFill>
                <a:latin typeface="Akrobat" panose="00000600000000000000" pitchFamily="50" charset="-52"/>
              </a:rPr>
              <a:t> 000 </a:t>
            </a:r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778580" y="3811491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Осуществление первичного воинского учета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06187" y="4760797"/>
            <a:ext cx="146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231 866,</a:t>
            </a:r>
            <a:r>
              <a:rPr lang="en-US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D2E409-4251-3A05-F523-6EC06ABAA19E}"/>
              </a:ext>
            </a:extLst>
          </p:cNvPr>
          <p:cNvSpPr txBox="1"/>
          <p:nvPr/>
        </p:nvSpPr>
        <p:spPr>
          <a:xfrm>
            <a:off x="4693198" y="5496959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пожарной безопасности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8DFBEE1-6BD7-3484-0D3F-7B4C642D8760}"/>
              </a:ext>
            </a:extLst>
          </p:cNvPr>
          <p:cNvSpPr txBox="1"/>
          <p:nvPr/>
        </p:nvSpPr>
        <p:spPr>
          <a:xfrm>
            <a:off x="4659022" y="3806690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Осуществление первичного воинского учета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FBF3AC0-98B7-758A-8D9F-C2FA65378A40}"/>
              </a:ext>
            </a:extLst>
          </p:cNvPr>
          <p:cNvSpPr txBox="1"/>
          <p:nvPr/>
        </p:nvSpPr>
        <p:spPr>
          <a:xfrm>
            <a:off x="8417709" y="5496959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пожарной безопасности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0F87AE2-978F-0137-9E68-1AB187B45E8E}"/>
              </a:ext>
            </a:extLst>
          </p:cNvPr>
          <p:cNvSpPr txBox="1"/>
          <p:nvPr/>
        </p:nvSpPr>
        <p:spPr>
          <a:xfrm>
            <a:off x="8383533" y="3790028"/>
            <a:ext cx="326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Осуществление первичного воинского учета на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0B38101-658F-145F-CF2C-7A00226B273C}"/>
              </a:ext>
            </a:extLst>
          </p:cNvPr>
          <p:cNvSpPr txBox="1"/>
          <p:nvPr/>
        </p:nvSpPr>
        <p:spPr>
          <a:xfrm>
            <a:off x="4683713" y="1958368"/>
            <a:ext cx="322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деятельности администрации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по решению вопросов местного значения и переданных государственных полномочий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EA3E648-BE10-E52B-6D7B-94DDAF8CEDD6}"/>
              </a:ext>
            </a:extLst>
          </p:cNvPr>
          <p:cNvSpPr txBox="1"/>
          <p:nvPr/>
        </p:nvSpPr>
        <p:spPr>
          <a:xfrm>
            <a:off x="8405645" y="1958368"/>
            <a:ext cx="322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Обеспечение деятельности администрации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 по решению вопросов местного значения и переданных государственных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=""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=""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=""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51706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</a:t>
            </a:r>
            <a:r>
              <a:rPr lang="ru-RU" sz="2400" dirty="0" smtClean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2026-2028 </a:t>
            </a: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=""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34485" y="2034756"/>
            <a:ext cx="3150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Управление имуществом и земельными ресурсами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76002" y="3061507"/>
            <a:ext cx="146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5 </a:t>
            </a:r>
            <a:r>
              <a:rPr lang="ru-RU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=""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=""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=""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980476" y="3058204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1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0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000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=""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598400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=""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223727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=""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07153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91267" y="3069334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10 000</a:t>
            </a:r>
            <a:r>
              <a:rPr lang="en-US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=""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2027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=""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2028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=""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=""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=""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=""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940 597,50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798780" y="3772396"/>
            <a:ext cx="326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Благоустройство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31099" y="4753092"/>
            <a:ext cx="146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793 526</a:t>
            </a:r>
            <a:r>
              <a:rPr lang="en-US" sz="14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29148E-4E7C-F2F3-54F1-B79894FE3C1E}"/>
              </a:ext>
            </a:extLst>
          </p:cNvPr>
          <p:cNvSpPr txBox="1"/>
          <p:nvPr/>
        </p:nvSpPr>
        <p:spPr>
          <a:xfrm>
            <a:off x="4667006" y="2034756"/>
            <a:ext cx="315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Управление имуществом и земельными ресурсами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D8B5B4E-1605-87E4-87C8-787DA5D8240B}"/>
              </a:ext>
            </a:extLst>
          </p:cNvPr>
          <p:cNvSpPr txBox="1"/>
          <p:nvPr/>
        </p:nvSpPr>
        <p:spPr>
          <a:xfrm>
            <a:off x="4631300" y="3772396"/>
            <a:ext cx="326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Благоустройство территории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68015E2-37B5-4483-9D0A-F9461CC48320}"/>
              </a:ext>
            </a:extLst>
          </p:cNvPr>
          <p:cNvSpPr txBox="1"/>
          <p:nvPr/>
        </p:nvSpPr>
        <p:spPr>
          <a:xfrm>
            <a:off x="8425381" y="2034756"/>
            <a:ext cx="315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Управление имуществом и земельными ресурсами </a:t>
            </a:r>
            <a:r>
              <a:rPr lang="ru-RU" sz="1400" dirty="0" err="1">
                <a:latin typeface="Akrobat" panose="00000600000000000000" pitchFamily="50" charset="-52"/>
              </a:rPr>
              <a:t>Зыбинского</a:t>
            </a:r>
            <a:r>
              <a:rPr lang="ru-RU" sz="1400" dirty="0">
                <a:latin typeface="Akrobat" panose="00000600000000000000" pitchFamily="50" charset="-52"/>
              </a:rPr>
              <a:t> сельского поселения Белогорского района Республики Крым</a:t>
            </a:r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="" xmlns:a16="http://schemas.microsoft.com/office/drawing/2014/main" id="{AB33FE7C-0419-5AAD-4BFE-FDEA90224FA1}"/>
              </a:ext>
            </a:extLst>
          </p:cNvPr>
          <p:cNvSpPr/>
          <p:nvPr/>
        </p:nvSpPr>
        <p:spPr>
          <a:xfrm>
            <a:off x="8447008" y="5272168"/>
            <a:ext cx="3152956" cy="1234647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="" xmlns:a16="http://schemas.microsoft.com/office/drawing/2014/main" id="{C6C4000D-0289-5A10-FEF5-88046D565208}"/>
              </a:ext>
            </a:extLst>
          </p:cNvPr>
          <p:cNvSpPr/>
          <p:nvPr/>
        </p:nvSpPr>
        <p:spPr>
          <a:xfrm>
            <a:off x="10740267" y="6339018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1B93215-D8BD-33B1-4903-2662CDB361D6}"/>
              </a:ext>
            </a:extLst>
          </p:cNvPr>
          <p:cNvSpPr txBox="1"/>
          <p:nvPr/>
        </p:nvSpPr>
        <p:spPr>
          <a:xfrm>
            <a:off x="10768674" y="6363364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960 708 </a:t>
            </a:r>
            <a:r>
              <a:rPr lang="en-US" sz="1300" b="1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545B217-035F-0355-D1E9-0827F8AD900D}"/>
              </a:ext>
            </a:extLst>
          </p:cNvPr>
          <p:cNvSpPr txBox="1"/>
          <p:nvPr/>
        </p:nvSpPr>
        <p:spPr>
          <a:xfrm>
            <a:off x="8389675" y="5367279"/>
            <a:ext cx="3263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Благоустройство территории Зыбинского сельского поселения Белогорского района Республики Крым</a:t>
            </a:r>
            <a:endParaRPr lang="ru-RU" sz="1400" dirty="0"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9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297610, Республика Крым, Белогорский район, с. Зыбины, ул. Кирова, д.13</a:t>
            </a:r>
          </a:p>
          <a:p>
            <a:pPr marL="896938" indent="-896938"/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+ 7 978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7690830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zybiny@bk.ru</a:t>
            </a: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ea typeface="+mj-ea"/>
                <a:cs typeface="+mj-cs"/>
              </a:rPr>
              <a:t>Зыбинское</a:t>
            </a: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Белогорского района Республики Крым!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=""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A94494-B426-5F64-1557-3FCD8C709A8E}"/>
              </a:ext>
            </a:extLst>
          </p:cNvPr>
          <p:cNvSpPr/>
          <p:nvPr/>
        </p:nvSpPr>
        <p:spPr>
          <a:xfrm>
            <a:off x="1680741" y="596048"/>
            <a:ext cx="9649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 err="1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Зыбинское</a:t>
            </a: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поселения Белогорского района Республики Крым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AA3E6F"/>
                </a:solidFill>
              </a:rPr>
              <a:t>2026</a:t>
            </a:r>
            <a:endParaRPr lang="ru-RU" sz="4000" dirty="0">
              <a:solidFill>
                <a:srgbClr val="AA3E6F"/>
              </a:solidFill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58" name="Блок-схема: альтернативный процесс 57">
            <a:extLst>
              <a:ext uri="{FF2B5EF4-FFF2-40B4-BE49-F238E27FC236}">
                <a16:creationId xmlns=""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альтернативный процесс 58">
            <a:extLst>
              <a:ext uri="{FF2B5EF4-FFF2-40B4-BE49-F238E27FC236}">
                <a16:creationId xmlns=""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294956" y="1956588"/>
            <a:ext cx="18227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338 844 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 rot="281147">
            <a:off x="6863978" y="1958698"/>
            <a:ext cx="1843067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4 338 844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Равно 61">
            <a:extLst>
              <a:ext uri="{FF2B5EF4-FFF2-40B4-BE49-F238E27FC236}">
                <a16:creationId xmlns=""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B85646"/>
                </a:solidFill>
              </a:rPr>
              <a:t>2027</a:t>
            </a:r>
            <a:endParaRPr lang="ru-RU" sz="4000" dirty="0">
              <a:solidFill>
                <a:srgbClr val="B85646"/>
              </a:solidFill>
            </a:endParaRPr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=""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67" name="Блок-схема: альтернативный процесс 66">
            <a:extLst>
              <a:ext uri="{FF2B5EF4-FFF2-40B4-BE49-F238E27FC236}">
                <a16:creationId xmlns=""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альтернативный процесс 67">
            <a:extLst>
              <a:ext uri="{FF2B5EF4-FFF2-40B4-BE49-F238E27FC236}">
                <a16:creationId xmlns=""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09184" y="4890288"/>
            <a:ext cx="17422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52 029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16244" y="4881605"/>
            <a:ext cx="166107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4 452 029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Равно 70">
            <a:extLst>
              <a:ext uri="{FF2B5EF4-FFF2-40B4-BE49-F238E27FC236}">
                <a16:creationId xmlns=""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E6901F"/>
                </a:solidFill>
              </a:rPr>
              <a:t>2028</a:t>
            </a:r>
            <a:endParaRPr lang="ru-RU" sz="4000" dirty="0">
              <a:solidFill>
                <a:srgbClr val="E6901F"/>
              </a:solidFill>
            </a:endParaRPr>
          </a:p>
        </p:txBody>
      </p:sp>
      <p:sp>
        <p:nvSpPr>
          <p:cNvPr id="73" name="Равнобедренный треугольник 72">
            <a:extLst>
              <a:ext uri="{FF2B5EF4-FFF2-40B4-BE49-F238E27FC236}">
                <a16:creationId xmlns=""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76" name="Блок-схема: альтернативный процесс 75">
            <a:extLst>
              <a:ext uri="{FF2B5EF4-FFF2-40B4-BE49-F238E27FC236}">
                <a16:creationId xmlns=""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7" name="Блок-схема: альтернативный процесс 76">
            <a:extLst>
              <a:ext uri="{FF2B5EF4-FFF2-40B4-BE49-F238E27FC236}">
                <a16:creationId xmlns=""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6984228" y="4954707"/>
            <a:ext cx="16935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649 907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546062" y="4925885"/>
            <a:ext cx="1706378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649 907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Равно 79">
            <a:extLst>
              <a:ext uri="{FF2B5EF4-FFF2-40B4-BE49-F238E27FC236}">
                <a16:creationId xmlns=""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=""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=""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=""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=""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1" y="2466315"/>
            <a:ext cx="9794871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7 166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1 517 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Зыбинского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 сельского поселения  входят 2 населенных пункта: </a:t>
            </a:r>
          </a:p>
          <a:p>
            <a:pPr marL="11113" indent="346075" algn="just"/>
            <a:r>
              <a:rPr lang="ru-RU" b="1" i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с. Зыбины</a:t>
            </a:r>
          </a:p>
          <a:p>
            <a:pPr marL="11113" indent="346075" algn="just"/>
            <a:r>
              <a:rPr lang="ru-RU" b="1" i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с. Мельники</a:t>
            </a: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u="sng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с. Зыбины</a:t>
            </a:r>
            <a:endParaRPr lang="ru-RU" dirty="0">
              <a:solidFill>
                <a:srgbClr val="C0000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Границы Поселения установлены Законом Республики Крым от 5 июня 2014 года № 15-ЗРК «Об установлении границ муниципальных образований и статусе муниципальных образований в Республике Крым».</a:t>
            </a: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F42AF3-8877-C88A-3780-00F50D7FBFF7}"/>
              </a:ext>
            </a:extLst>
          </p:cNvPr>
          <p:cNvSpPr/>
          <p:nvPr/>
        </p:nvSpPr>
        <p:spPr>
          <a:xfrm>
            <a:off x="2069711" y="1597001"/>
            <a:ext cx="9219012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Зыбинское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 Белогорского района Республики Крым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=""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=""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=""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=""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организаций, граждан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=""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988435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1367</Words>
  <Application>Microsoft Office PowerPoint</Application>
  <PresentationFormat>Произвольный</PresentationFormat>
  <Paragraphs>272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БЮДЖЕТ Зыбинского сельского поселения  на 2026 год и на плановый период  2027-2028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35</cp:revision>
  <dcterms:created xsi:type="dcterms:W3CDTF">2021-07-29T09:44:14Z</dcterms:created>
  <dcterms:modified xsi:type="dcterms:W3CDTF">2025-11-14T08:16:30Z</dcterms:modified>
</cp:coreProperties>
</file>