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"/>
  </p:notesMasterIdLst>
  <p:handoutMasterIdLst>
    <p:handoutMasterId r:id="rId4"/>
  </p:handoutMasterIdLst>
  <p:sldIdLst>
    <p:sldId id="427" r:id="rId2"/>
  </p:sldIdLst>
  <p:sldSz cx="9144000" cy="6858000" type="screen4x3"/>
  <p:notesSz cx="6888163" cy="10021888"/>
  <p:embeddedFontLst>
    <p:embeddedFont>
      <p:font typeface="Raleway" charset="0"/>
      <p:regular r:id="rId5"/>
      <p:bold r:id="rId6"/>
      <p:italic r:id="rId7"/>
      <p:boldItalic r:id="rId8"/>
    </p:embeddedFont>
    <p:embeddedFont>
      <p:font typeface="Segoe UI" pitchFamily="34" charset="0"/>
      <p:regular r:id="rId9"/>
      <p:bold r:id="rId10"/>
      <p:italic r:id="rId11"/>
      <p:boldItalic r:id="rId12"/>
    </p:embeddedFont>
    <p:embeddedFont>
      <p:font typeface="Lato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EFC90E-5607-4183-BB7D-F4D577DDB1E5}">
          <p14:sldIdLst>
            <p14:sldId id="427"/>
          </p14:sldIdLst>
        </p14:section>
        <p14:section name="Раздел без заголовка" id="{ADFBEDBD-F604-450A-8A46-EFCFE73A696C}">
          <p14:sldIdLst/>
        </p14:section>
      </p14:sectionLst>
    </p:ext>
    <p:ext uri="{EFAFB233-063F-42B5-8137-9DF3F51BA10A}">
      <p15:sldGuideLst xmlns:p15="http://schemas.microsoft.com/office/powerpoint/2012/main" xmlns="">
        <p15:guide id="2" orient="horz" pos="686" userDrawn="1">
          <p15:clr>
            <a:srgbClr val="A4A3A4"/>
          </p15:clr>
        </p15:guide>
        <p15:guide id="3" pos="1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1BA"/>
    <a:srgbClr val="96C3E2"/>
    <a:srgbClr val="002060"/>
    <a:srgbClr val="4279A5"/>
    <a:srgbClr val="006600"/>
    <a:srgbClr val="6F8936"/>
    <a:srgbClr val="E0EE12"/>
    <a:srgbClr val="008000"/>
    <a:srgbClr val="66FF33"/>
    <a:srgbClr val="D89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275A7FA-FAD8-49D9-9159-A9366A75FE8D}">
  <a:tblStyle styleId="{6275A7FA-FAD8-49D9-9159-A9366A75FE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19" autoAdjust="0"/>
    <p:restoredTop sz="96323" autoAdjust="0"/>
  </p:normalViewPr>
  <p:slideViewPr>
    <p:cSldViewPr snapToGrid="0">
      <p:cViewPr>
        <p:scale>
          <a:sx n="50" d="100"/>
          <a:sy n="50" d="100"/>
        </p:scale>
        <p:origin x="-696" y="-30"/>
      </p:cViewPr>
      <p:guideLst>
        <p:guide orient="horz" pos="686"/>
        <p:guide pos="12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3" tIns="48311" rIns="96623" bIns="4831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2835"/>
          </a:xfrm>
          <a:prstGeom prst="rect">
            <a:avLst/>
          </a:prstGeom>
        </p:spPr>
        <p:txBody>
          <a:bodyPr vert="horz" lIns="96623" tIns="48311" rIns="96623" bIns="48311" rtlCol="0"/>
          <a:lstStyle>
            <a:lvl1pPr algn="r">
              <a:defRPr sz="1300"/>
            </a:lvl1pPr>
          </a:lstStyle>
          <a:p>
            <a:fld id="{7015A236-A6A9-4B94-9664-B14A5BABBED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3" tIns="48311" rIns="96623" bIns="4831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9" y="9519055"/>
            <a:ext cx="2984871" cy="502834"/>
          </a:xfrm>
          <a:prstGeom prst="rect">
            <a:avLst/>
          </a:prstGeom>
        </p:spPr>
        <p:txBody>
          <a:bodyPr vert="horz" lIns="96623" tIns="48311" rIns="96623" bIns="48311" rtlCol="0" anchor="b"/>
          <a:lstStyle>
            <a:lvl1pPr algn="r">
              <a:defRPr sz="1300"/>
            </a:lvl1pPr>
          </a:lstStyle>
          <a:p>
            <a:fld id="{AED86A03-5C0F-4DE2-94C8-C66B4DEA9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61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7" tIns="96607" rIns="96607" bIns="96607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529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spcFirstLastPara="1" wrap="square" lIns="96607" tIns="96607" rIns="96607" bIns="9660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89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31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128838" cy="471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5743-A885-4CBD-BF2D-9D30122CED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510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5025" y="1600200"/>
            <a:ext cx="4037013" cy="218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5025" y="3937000"/>
            <a:ext cx="4037013" cy="218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5225"/>
            <a:ext cx="2128838" cy="471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40B2E-79F8-4AEE-8836-CD749A4A9F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283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219456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893700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3386404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5879107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8" name="Shape 48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voda_crimea_2018">
    <p:bg>
      <p:bgPr>
        <a:gradFill flip="none" rotWithShape="1">
          <a:gsLst>
            <a:gs pos="0">
              <a:srgbClr val="82C8F5">
                <a:lumMod val="40000"/>
                <a:lumOff val="60000"/>
              </a:srgbClr>
            </a:gs>
            <a:gs pos="64000">
              <a:srgbClr val="F2F2F2"/>
            </a:gs>
            <a:gs pos="100000">
              <a:srgbClr val="0A80C8">
                <a:lumMod val="95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 userDrawn="1"/>
        </p:nvPicPr>
        <p:blipFill>
          <a:blip r:embed="rId2"/>
          <a:stretch/>
        </p:blipFill>
        <p:spPr>
          <a:xfrm>
            <a:off x="173213" y="139749"/>
            <a:ext cx="1569862" cy="9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33575" y="139749"/>
            <a:ext cx="6934200" cy="930348"/>
          </a:xfrm>
        </p:spPr>
        <p:txBody>
          <a:bodyPr/>
          <a:lstStyle>
            <a:lvl1pPr>
              <a:defRPr sz="5000"/>
            </a:lvl1pPr>
          </a:lstStyle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257175" y="1552575"/>
            <a:ext cx="8610600" cy="5029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-9525" y="0"/>
            <a:ext cx="9144000" cy="6858000"/>
          </a:xfrm>
          <a:prstGeom prst="rect">
            <a:avLst/>
          </a:prstGeom>
          <a:blipFill dpi="0" rotWithShape="1">
            <a:blip r:embed="rId3">
              <a:alphaModFix amt="40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_main">
    <p:bg>
      <p:bgPr>
        <a:gradFill flip="none" rotWithShape="1">
          <a:gsLst>
            <a:gs pos="0">
              <a:srgbClr val="82C8F5">
                <a:lumMod val="40000"/>
                <a:lumOff val="60000"/>
              </a:srgbClr>
            </a:gs>
            <a:gs pos="64000">
              <a:srgbClr val="F2F2F2"/>
            </a:gs>
            <a:gs pos="100000">
              <a:srgbClr val="0A80C8">
                <a:lumMod val="95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2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 2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69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8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/>
          <a:lstStyle/>
          <a:p>
            <a:fld id="{9D581BBC-01C8-4625-A79C-648CB43637B2}" type="datetime1">
              <a:rPr lang="ru-RU" smtClean="0"/>
              <a:pPr/>
              <a:t>07.04.2020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/>
          <a:lstStyle/>
          <a:p>
            <a:fld id="{0D06EF73-9DB8-4763-865F-2F88181A47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55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52" r:id="rId2"/>
    <p:sldLayoutId id="2147483653" r:id="rId3"/>
    <p:sldLayoutId id="2147483654" r:id="rId4"/>
    <p:sldLayoutId id="2147483663" r:id="rId5"/>
    <p:sldLayoutId id="2147483660" r:id="rId6"/>
    <p:sldLayoutId id="2147483657" r:id="rId7"/>
    <p:sldLayoutId id="2147483659" r:id="rId8"/>
    <p:sldLayoutId id="2147483661" r:id="rId9"/>
    <p:sldLayoutId id="2147483664" r:id="rId10"/>
    <p:sldLayoutId id="2147483665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ok.ru/vodacrimea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simf.office@voda.crime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879167" y="200026"/>
            <a:ext cx="7264833" cy="9240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600" b="1" dirty="0">
                <a:solidFill>
                  <a:srgbClr val="358AC2"/>
                </a:solidFill>
              </a:rPr>
              <a:t>Уважаемые жители Белогорского района!</a:t>
            </a:r>
            <a:br>
              <a:rPr lang="ru-RU" sz="2600" b="1" dirty="0">
                <a:solidFill>
                  <a:srgbClr val="358AC2"/>
                </a:solidFill>
              </a:rPr>
            </a:br>
            <a:endParaRPr lang="ru-RU" sz="2600" b="1" dirty="0">
              <a:solidFill>
                <a:srgbClr val="358AC2"/>
              </a:solidFill>
            </a:endParaRPr>
          </a:p>
        </p:txBody>
      </p:sp>
      <p:sp>
        <p:nvSpPr>
          <p:cNvPr id="16" name="Shape 83">
            <a:extLst>
              <a:ext uri="{FF2B5EF4-FFF2-40B4-BE49-F238E27FC236}">
                <a16:creationId xmlns:a16="http://schemas.microsoft.com/office/drawing/2014/main" xmlns="" id="{63797382-3C9A-4EED-AD19-BEBFA19381A1}"/>
              </a:ext>
            </a:extLst>
          </p:cNvPr>
          <p:cNvSpPr txBox="1">
            <a:spLocks/>
          </p:cNvSpPr>
          <p:nvPr/>
        </p:nvSpPr>
        <p:spPr>
          <a:xfrm>
            <a:off x="1879167" y="658505"/>
            <a:ext cx="7214033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50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ru-RU" sz="1200" dirty="0">
                <a:solidFill>
                  <a:srgbClr val="358A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связи с проводимыми мерами, направленными на предотвращение распространения новой </a:t>
            </a:r>
            <a:r>
              <a:rPr lang="ru-RU" sz="1200" dirty="0" err="1">
                <a:solidFill>
                  <a:srgbClr val="358A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коронавирусной</a:t>
            </a:r>
            <a:r>
              <a:rPr lang="ru-RU" sz="1200" dirty="0">
                <a:solidFill>
                  <a:srgbClr val="358A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инфекции (2019-</a:t>
            </a:r>
            <a:r>
              <a:rPr lang="en-US" sz="1200" dirty="0" err="1">
                <a:solidFill>
                  <a:srgbClr val="358A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nCoV</a:t>
            </a:r>
            <a:r>
              <a:rPr lang="ru-RU" sz="1200" dirty="0">
                <a:solidFill>
                  <a:srgbClr val="358A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на территории Республики Крым, а также с учетом положений Указа Главы Республики Крым от 17.03.2020 № 63-У «О введении режима повышенной готовности на территории Республики Крым»</a:t>
            </a:r>
          </a:p>
          <a:p>
            <a:endParaRPr lang="ru-RU" sz="1200" dirty="0">
              <a:solidFill>
                <a:srgbClr val="358AC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140E014-30BF-4C9D-8746-5D7EF8C50953}"/>
              </a:ext>
            </a:extLst>
          </p:cNvPr>
          <p:cNvSpPr/>
          <p:nvPr/>
        </p:nvSpPr>
        <p:spPr>
          <a:xfrm>
            <a:off x="50800" y="1458923"/>
            <a:ext cx="904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>
                <a:solidFill>
                  <a:srgbClr val="3A81BA"/>
                </a:solidFill>
                <a:latin typeface="+mn-lt"/>
              </a:rPr>
              <a:t>ОГРАНИЧЕН ДОСТУП ПОСЕТИТЕЛЕЙ </a:t>
            </a:r>
          </a:p>
          <a:p>
            <a:pPr algn="ctr"/>
            <a:r>
              <a:rPr lang="ru-RU" sz="3100" b="1" dirty="0">
                <a:solidFill>
                  <a:srgbClr val="3A81BA"/>
                </a:solidFill>
                <a:latin typeface="+mn-lt"/>
              </a:rPr>
              <a:t>НА ОБЪЕКТЫ БЕЛОГОРСКОГО ФИЛИАЛА </a:t>
            </a:r>
          </a:p>
          <a:p>
            <a:pPr algn="ctr"/>
            <a:r>
              <a:rPr lang="ru-RU" sz="3100" b="1" dirty="0">
                <a:solidFill>
                  <a:srgbClr val="3A81BA"/>
                </a:solidFill>
                <a:latin typeface="+mn-lt"/>
              </a:rPr>
              <a:t>ГУП РК «ВОДА КРЫМА»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4EA1DC9-1242-41C3-A665-10D0FFCAB5C8}"/>
              </a:ext>
            </a:extLst>
          </p:cNvPr>
          <p:cNvSpPr/>
          <p:nvPr/>
        </p:nvSpPr>
        <p:spPr>
          <a:xfrm>
            <a:off x="716648" y="2928002"/>
            <a:ext cx="7710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A81B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Все Ваши обращения Вы можете направить в адрес ГУП РК «Вода Крыма»:</a:t>
            </a:r>
            <a:endParaRPr lang="ru-RU" sz="1050" dirty="0">
              <a:solidFill>
                <a:srgbClr val="3A81BA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F43E7950-0DFF-47C4-9FDB-EEE5CBAA6803}"/>
              </a:ext>
            </a:extLst>
          </p:cNvPr>
          <p:cNvSpPr>
            <a:spLocks/>
          </p:cNvSpPr>
          <p:nvPr/>
        </p:nvSpPr>
        <p:spPr>
          <a:xfrm>
            <a:off x="523748" y="3264283"/>
            <a:ext cx="3841197" cy="1061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eaLnBrk="1" hangingPunct="1">
              <a:spcBef>
                <a:spcPts val="600"/>
              </a:spcBef>
              <a:buClr>
                <a:srgbClr val="0A7EC6"/>
              </a:buClr>
              <a:buSzPct val="100000"/>
            </a:pPr>
            <a:endParaRPr lang="ru-RU" altLang="ru-RU" sz="1200" dirty="0">
              <a:solidFill>
                <a:srgbClr val="358AC2"/>
              </a:solidFill>
              <a:latin typeface="Segoe UI" panose="020B0502040204020203" pitchFamily="34" charset="0"/>
              <a:ea typeface="Lato"/>
              <a:cs typeface="Segoe UI" panose="020B0502040204020203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53A307D-BD7D-4922-8B49-AB933F807167}"/>
              </a:ext>
            </a:extLst>
          </p:cNvPr>
          <p:cNvSpPr/>
          <p:nvPr/>
        </p:nvSpPr>
        <p:spPr>
          <a:xfrm>
            <a:off x="523748" y="4531109"/>
            <a:ext cx="3841197" cy="1061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A7EC6"/>
              </a:buClr>
              <a:buSzPct val="100000"/>
            </a:pPr>
            <a:endParaRPr lang="en-US" altLang="ru-RU" sz="1200" dirty="0">
              <a:solidFill>
                <a:srgbClr val="358AC2"/>
              </a:solidFill>
              <a:latin typeface="Segoe UI" panose="020B0502040204020203" pitchFamily="34" charset="0"/>
              <a:ea typeface="Lato"/>
              <a:cs typeface="Segoe UI" panose="020B0502040204020203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A7EC6"/>
              </a:buClr>
              <a:buSzPct val="100000"/>
            </a:pPr>
            <a:endParaRPr lang="en-US" altLang="ru-RU" sz="1200" dirty="0">
              <a:solidFill>
                <a:srgbClr val="358AC2"/>
              </a:solidFill>
              <a:latin typeface="Segoe UI" panose="020B0502040204020203" pitchFamily="34" charset="0"/>
              <a:ea typeface="Lato"/>
              <a:cs typeface="Segoe UI" panose="020B0502040204020203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A7EC6"/>
              </a:buClr>
              <a:buSzPct val="100000"/>
            </a:pPr>
            <a:endParaRPr lang="en-US" altLang="ru-RU" sz="1200" dirty="0">
              <a:solidFill>
                <a:srgbClr val="358AC2"/>
              </a:solidFill>
              <a:latin typeface="Segoe UI" panose="020B0502040204020203" pitchFamily="34" charset="0"/>
              <a:ea typeface="Lato"/>
              <a:cs typeface="Segoe UI" panose="020B0502040204020203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A7EC6"/>
              </a:buClr>
              <a:buSzPct val="100000"/>
            </a:pPr>
            <a:endParaRPr lang="ru-RU" altLang="ru-RU" sz="1200" dirty="0">
              <a:solidFill>
                <a:srgbClr val="358AC2"/>
              </a:solidFill>
              <a:latin typeface="Segoe UI" panose="020B0502040204020203" pitchFamily="34" charset="0"/>
              <a:ea typeface="Lato"/>
              <a:cs typeface="Segoe UI" panose="020B0502040204020203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8D8300DF-132D-4789-92A1-2F3746733EBC}"/>
              </a:ext>
            </a:extLst>
          </p:cNvPr>
          <p:cNvSpPr/>
          <p:nvPr/>
        </p:nvSpPr>
        <p:spPr>
          <a:xfrm>
            <a:off x="4791477" y="4531109"/>
            <a:ext cx="3841197" cy="1061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>
              <a:spcBef>
                <a:spcPts val="600"/>
              </a:spcBef>
              <a:buClr>
                <a:srgbClr val="0A7EC6"/>
              </a:buClr>
              <a:buSzPct val="100000"/>
            </a:pPr>
            <a:r>
              <a:rPr lang="ru-RU" altLang="ru-RU" sz="1200" b="1" dirty="0">
                <a:solidFill>
                  <a:srgbClr val="358AC2"/>
                </a:solidFill>
                <a:latin typeface="Segoe UI" panose="020B0502040204020203" pitchFamily="34" charset="0"/>
                <a:ea typeface="Lato"/>
                <a:cs typeface="Segoe UI" panose="020B0502040204020203" pitchFamily="34" charset="0"/>
              </a:rPr>
              <a:t>        </a:t>
            </a:r>
            <a:r>
              <a:rPr lang="en-US" altLang="ru-RU" sz="1200" b="1" dirty="0">
                <a:solidFill>
                  <a:srgbClr val="358AC2"/>
                </a:solidFill>
                <a:latin typeface="Segoe UI" panose="020B0502040204020203" pitchFamily="34" charset="0"/>
                <a:ea typeface="Lato"/>
                <a:cs typeface="Segoe UI" panose="020B0502040204020203" pitchFamily="34" charset="0"/>
              </a:rPr>
              <a:t>          </a:t>
            </a:r>
          </a:p>
        </p:txBody>
      </p:sp>
      <p:sp>
        <p:nvSpPr>
          <p:cNvPr id="26" name="Shape 340">
            <a:extLst>
              <a:ext uri="{FF2B5EF4-FFF2-40B4-BE49-F238E27FC236}">
                <a16:creationId xmlns:a16="http://schemas.microsoft.com/office/drawing/2014/main" xmlns="" id="{DD12F58E-5E38-40A6-A4E9-8DF1C744524E}"/>
              </a:ext>
            </a:extLst>
          </p:cNvPr>
          <p:cNvSpPr/>
          <p:nvPr/>
        </p:nvSpPr>
        <p:spPr>
          <a:xfrm>
            <a:off x="700623" y="3594155"/>
            <a:ext cx="251176" cy="332812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3A81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E94B8CD8-26C8-4044-B136-AF4260C3A0D7}"/>
              </a:ext>
            </a:extLst>
          </p:cNvPr>
          <p:cNvSpPr>
            <a:spLocks/>
          </p:cNvSpPr>
          <p:nvPr/>
        </p:nvSpPr>
        <p:spPr>
          <a:xfrm>
            <a:off x="523748" y="5696367"/>
            <a:ext cx="8108927" cy="11255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ru-RU" sz="1050" dirty="0">
                <a:solidFill>
                  <a:srgbClr val="3A81B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случае необходимости СРОЧНОГО предоставления информации Вы можете позвонить сотрудникам нашего предприятия по внутренним номерам телефонов, список которых расположен у входа, рядом с постом охраны. При необходимости получить информацию о направленных Вами документах, Вы можете обратиться по телефонам</a:t>
            </a:r>
            <a:r>
              <a:rPr lang="en-US" sz="1050" dirty="0">
                <a:solidFill>
                  <a:srgbClr val="3A81B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ru-RU" sz="1050" dirty="0">
                <a:solidFill>
                  <a:srgbClr val="3A81B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+7(36559) 9-18-29 – секретарь,</a:t>
            </a:r>
          </a:p>
          <a:p>
            <a:r>
              <a:rPr lang="ru-RU" sz="1050" dirty="0">
                <a:solidFill>
                  <a:srgbClr val="3A81B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+7(36559) 9-51-33 / +7 978-097-18-86 – абонентская служба,  +7(36559) 9-29-35 / +7 978-858-44-55 – диспетчерская служба. </a:t>
            </a:r>
          </a:p>
          <a:p>
            <a:pPr algn="ctr"/>
            <a:r>
              <a:rPr lang="ru-RU" sz="1050" b="1" dirty="0">
                <a:solidFill>
                  <a:srgbClr val="3A81B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Администрация Белогорского филиала ГУП РК «Вода Крыма» приносит Вам свои извинения за временные неудобства и благодарит за понимание</a:t>
            </a:r>
            <a:r>
              <a:rPr lang="en-US" sz="1050" b="1">
                <a:solidFill>
                  <a:srgbClr val="3A81B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050" b="1" dirty="0">
              <a:solidFill>
                <a:srgbClr val="3A81B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C57FF79-27C3-4CCD-AB52-8A7226C3259B}"/>
              </a:ext>
            </a:extLst>
          </p:cNvPr>
          <p:cNvSpPr/>
          <p:nvPr/>
        </p:nvSpPr>
        <p:spPr>
          <a:xfrm>
            <a:off x="1186034" y="3391229"/>
            <a:ext cx="3480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A81B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 почте</a:t>
            </a:r>
            <a:r>
              <a:rPr lang="en-US" b="1" dirty="0">
                <a:solidFill>
                  <a:srgbClr val="3A81B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</a:t>
            </a:r>
          </a:p>
          <a:p>
            <a:r>
              <a:rPr lang="ru-RU" dirty="0">
                <a:solidFill>
                  <a:srgbClr val="3A81B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297600, г Белогорск, </a:t>
            </a:r>
          </a:p>
          <a:p>
            <a:r>
              <a:rPr lang="ru-RU" dirty="0">
                <a:solidFill>
                  <a:srgbClr val="3A81B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Мирошниченко ул., д. 11А</a:t>
            </a:r>
            <a:endParaRPr lang="ru-RU" dirty="0">
              <a:solidFill>
                <a:srgbClr val="3A81B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207E0D23-AF11-4B03-BB86-0495B4017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468870"/>
              </p:ext>
            </p:extLst>
          </p:nvPr>
        </p:nvGraphicFramePr>
        <p:xfrm>
          <a:off x="5874970" y="4819007"/>
          <a:ext cx="2670375" cy="835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0375">
                  <a:extLst>
                    <a:ext uri="{9D8B030D-6E8A-4147-A177-3AD203B41FA5}">
                      <a16:colId xmlns:a16="http://schemas.microsoft.com/office/drawing/2014/main" xmlns="" val="3495037790"/>
                    </a:ext>
                  </a:extLst>
                </a:gridCol>
              </a:tblGrid>
              <a:tr h="178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u="sng" dirty="0">
                          <a:solidFill>
                            <a:srgbClr val="3A81BA"/>
                          </a:solidFill>
                        </a:rPr>
                        <a:t>vk.com/waterofcrimea</a:t>
                      </a:r>
                      <a:endParaRPr lang="ru-RU" altLang="ru-RU" sz="1200" u="sng" dirty="0">
                        <a:solidFill>
                          <a:srgbClr val="3A81BA"/>
                        </a:solidFill>
                        <a:latin typeface="Segoe UI" panose="020B0502040204020203" pitchFamily="34" charset="0"/>
                        <a:ea typeface="Lato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47739870"/>
                  </a:ext>
                </a:extLst>
              </a:tr>
              <a:tr h="178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u="sng" dirty="0">
                          <a:solidFill>
                            <a:srgbClr val="3A81BA"/>
                          </a:solidFill>
                        </a:rPr>
                        <a:t>facebook.com/vodacrimea</a:t>
                      </a:r>
                      <a:endParaRPr lang="en-US" altLang="ru-RU" sz="1200" u="sng" dirty="0">
                        <a:solidFill>
                          <a:srgbClr val="3A81BA"/>
                        </a:solidFill>
                        <a:latin typeface="Segoe UI" panose="020B0502040204020203" pitchFamily="34" charset="0"/>
                        <a:ea typeface="Lato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81704785"/>
                  </a:ext>
                </a:extLst>
              </a:tr>
              <a:tr h="178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u="sng" dirty="0">
                          <a:solidFill>
                            <a:srgbClr val="3A81BA"/>
                          </a:solidFill>
                        </a:rPr>
                        <a:t>instagram.com/vodacrimea/</a:t>
                      </a:r>
                      <a:endParaRPr lang="ru-RU" sz="1200" u="sng" dirty="0">
                        <a:solidFill>
                          <a:srgbClr val="3A81BA"/>
                        </a:solidFill>
                        <a:latin typeface="Segoe UI" panose="020B0502040204020203" pitchFamily="34" charset="0"/>
                        <a:ea typeface="Lato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01372268"/>
                  </a:ext>
                </a:extLst>
              </a:tr>
              <a:tr h="286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ok.ru/</a:t>
                      </a:r>
                      <a:r>
                        <a:rPr lang="ru-RU" sz="1200" u="sng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vodacrimea</a:t>
                      </a:r>
                      <a:endParaRPr lang="ru-RU" altLang="ru-RU" sz="1200" u="sng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Segoe UI" panose="020B0502040204020203" pitchFamily="34" charset="0"/>
                        <a:ea typeface="Lato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350180634"/>
                  </a:ext>
                </a:extLst>
              </a:tr>
            </a:tbl>
          </a:graphicData>
        </a:graphic>
      </p:graphicFrame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7C06F46-D09C-4E2E-A4DA-63A58ADD0D34}"/>
              </a:ext>
            </a:extLst>
          </p:cNvPr>
          <p:cNvSpPr>
            <a:spLocks/>
          </p:cNvSpPr>
          <p:nvPr/>
        </p:nvSpPr>
        <p:spPr>
          <a:xfrm>
            <a:off x="4791477" y="3266437"/>
            <a:ext cx="3841197" cy="106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eaLnBrk="1" hangingPunct="1">
              <a:spcBef>
                <a:spcPts val="600"/>
              </a:spcBef>
              <a:buClr>
                <a:srgbClr val="0A7EC6"/>
              </a:buClr>
              <a:buSzPct val="100000"/>
            </a:pPr>
            <a:endParaRPr lang="ru-RU" altLang="ru-RU" sz="1200" dirty="0">
              <a:solidFill>
                <a:srgbClr val="358AC2"/>
              </a:solidFill>
              <a:latin typeface="Segoe UI" panose="020B0502040204020203" pitchFamily="34" charset="0"/>
              <a:ea typeface="Lato"/>
              <a:cs typeface="Segoe UI" panose="020B0502040204020203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A6DAB3F9-F568-45DA-B8E4-4A6460323962}"/>
              </a:ext>
            </a:extLst>
          </p:cNvPr>
          <p:cNvSpPr/>
          <p:nvPr/>
        </p:nvSpPr>
        <p:spPr>
          <a:xfrm>
            <a:off x="5545268" y="3408903"/>
            <a:ext cx="34809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A81B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en-US" b="1" dirty="0">
                <a:solidFill>
                  <a:srgbClr val="3A81B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E-mail: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A7EC6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bel.office</a:t>
            </a:r>
            <a:r>
              <a:rPr lang="ru-RU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</a:t>
            </a:r>
            <a:r>
              <a:rPr lang="en-US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voda</a:t>
            </a:r>
            <a:r>
              <a:rPr lang="ru-RU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crimea</a:t>
            </a:r>
            <a:r>
              <a:rPr lang="ru-RU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</a:t>
            </a:r>
            <a:endParaRPr lang="en-US" u="sng" dirty="0">
              <a:solidFill>
                <a:schemeClr val="accent1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Clr>
                <a:srgbClr val="0A7EC6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u="sng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callcenter@voda.crimea.ru</a:t>
            </a:r>
            <a:endParaRPr lang="en-US" altLang="ru-RU" u="sng" dirty="0">
              <a:solidFill>
                <a:schemeClr val="accent1"/>
              </a:solidFill>
              <a:latin typeface="Segoe UI" panose="020B0502040204020203" pitchFamily="34" charset="0"/>
              <a:ea typeface="Lato"/>
              <a:cs typeface="Segoe UI" panose="020B0502040204020203" pitchFamily="34" charset="0"/>
            </a:endParaRPr>
          </a:p>
        </p:txBody>
      </p:sp>
      <p:grpSp>
        <p:nvGrpSpPr>
          <p:cNvPr id="45" name="Shape 401">
            <a:extLst>
              <a:ext uri="{FF2B5EF4-FFF2-40B4-BE49-F238E27FC236}">
                <a16:creationId xmlns:a16="http://schemas.microsoft.com/office/drawing/2014/main" xmlns="" id="{FAB7B3AD-4373-4333-9E23-360671B291A0}"/>
              </a:ext>
            </a:extLst>
          </p:cNvPr>
          <p:cNvGrpSpPr/>
          <p:nvPr/>
        </p:nvGrpSpPr>
        <p:grpSpPr>
          <a:xfrm>
            <a:off x="4996862" y="3699986"/>
            <a:ext cx="389994" cy="273623"/>
            <a:chOff x="559275" y="1683950"/>
            <a:chExt cx="466500" cy="327300"/>
          </a:xfrm>
          <a:solidFill>
            <a:srgbClr val="3A81BA"/>
          </a:solidFill>
        </p:grpSpPr>
        <p:sp>
          <p:nvSpPr>
            <p:cNvPr id="49" name="Shape 402">
              <a:extLst>
                <a:ext uri="{FF2B5EF4-FFF2-40B4-BE49-F238E27FC236}">
                  <a16:creationId xmlns:a16="http://schemas.microsoft.com/office/drawing/2014/main" xmlns="" id="{A57CC644-BFA7-4A81-99C4-3B0E6CF94E99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403">
              <a:extLst>
                <a:ext uri="{FF2B5EF4-FFF2-40B4-BE49-F238E27FC236}">
                  <a16:creationId xmlns:a16="http://schemas.microsoft.com/office/drawing/2014/main" xmlns="" id="{B394C7F8-FDFF-490E-96CE-77F881511303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Shape 574">
            <a:extLst>
              <a:ext uri="{FF2B5EF4-FFF2-40B4-BE49-F238E27FC236}">
                <a16:creationId xmlns:a16="http://schemas.microsoft.com/office/drawing/2014/main" xmlns="" id="{B9CDC26C-8869-4BD4-A47B-B1B998023E2F}"/>
              </a:ext>
            </a:extLst>
          </p:cNvPr>
          <p:cNvGrpSpPr/>
          <p:nvPr/>
        </p:nvGrpSpPr>
        <p:grpSpPr>
          <a:xfrm>
            <a:off x="645746" y="4867706"/>
            <a:ext cx="459424" cy="417561"/>
            <a:chOff x="4562200" y="4968250"/>
            <a:chExt cx="549550" cy="499475"/>
          </a:xfrm>
          <a:solidFill>
            <a:srgbClr val="3A81BA"/>
          </a:solidFill>
        </p:grpSpPr>
        <p:sp>
          <p:nvSpPr>
            <p:cNvPr id="52" name="Shape 575">
              <a:extLst>
                <a:ext uri="{FF2B5EF4-FFF2-40B4-BE49-F238E27FC236}">
                  <a16:creationId xmlns:a16="http://schemas.microsoft.com/office/drawing/2014/main" xmlns="" id="{6EE99481-1C81-4AD2-A3C6-8D65DE583021}"/>
                </a:ext>
              </a:extLst>
            </p:cNvPr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0" t="0" r="0" b="0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76">
              <a:extLst>
                <a:ext uri="{FF2B5EF4-FFF2-40B4-BE49-F238E27FC236}">
                  <a16:creationId xmlns:a16="http://schemas.microsoft.com/office/drawing/2014/main" xmlns="" id="{EAAD79F6-740F-4730-B700-9619F3D2B18E}"/>
                </a:ext>
              </a:extLst>
            </p:cNvPr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0" t="0" r="0" b="0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77">
              <a:extLst>
                <a:ext uri="{FF2B5EF4-FFF2-40B4-BE49-F238E27FC236}">
                  <a16:creationId xmlns:a16="http://schemas.microsoft.com/office/drawing/2014/main" xmlns="" id="{D95D1FDE-85EA-4A2D-A28F-33CC4F8A65EC}"/>
                </a:ext>
              </a:extLst>
            </p:cNvPr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0" t="0" r="0" b="0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78">
              <a:extLst>
                <a:ext uri="{FF2B5EF4-FFF2-40B4-BE49-F238E27FC236}">
                  <a16:creationId xmlns:a16="http://schemas.microsoft.com/office/drawing/2014/main" xmlns="" id="{50CE09AC-87E4-451A-95AC-AF54022E526F}"/>
                </a:ext>
              </a:extLst>
            </p:cNvPr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0" t="0" r="0" b="0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79">
              <a:extLst>
                <a:ext uri="{FF2B5EF4-FFF2-40B4-BE49-F238E27FC236}">
                  <a16:creationId xmlns:a16="http://schemas.microsoft.com/office/drawing/2014/main" xmlns="" id="{7B71D96B-453C-4114-A40C-72F3408FFF2D}"/>
                </a:ext>
              </a:extLst>
            </p:cNvPr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0" t="0" r="0" b="0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89BE4E86-7DBD-4E76-9C01-91DD995A12C7}"/>
              </a:ext>
            </a:extLst>
          </p:cNvPr>
          <p:cNvSpPr/>
          <p:nvPr/>
        </p:nvSpPr>
        <p:spPr>
          <a:xfrm>
            <a:off x="1186034" y="4600381"/>
            <a:ext cx="30496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A81B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Через специальный бокс</a:t>
            </a:r>
            <a:r>
              <a:rPr lang="en-US" b="1" dirty="0">
                <a:solidFill>
                  <a:srgbClr val="3A81B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</a:t>
            </a:r>
          </a:p>
          <a:p>
            <a:r>
              <a:rPr lang="ru-RU" dirty="0">
                <a:solidFill>
                  <a:srgbClr val="3A81B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Ящик для почтовой корреспонденции находится на входе в административное здание</a:t>
            </a:r>
            <a:endParaRPr lang="ru-RU" dirty="0">
              <a:solidFill>
                <a:srgbClr val="3A81B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212AA41-B2A4-431E-8D5F-90D3C47795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19693" y="4822225"/>
            <a:ext cx="185761" cy="185761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79ED8F2-11F0-4F26-964B-2E314F24BD9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1175" y="5032996"/>
            <a:ext cx="119623" cy="1196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437410D-0AE7-4213-8159-88BD0FD2CC2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1175" y="5222798"/>
            <a:ext cx="119623" cy="11962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CAC61B1-50D4-475E-96EC-869944A9748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1175" y="5412600"/>
            <a:ext cx="119623" cy="119623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A8AA2A33-4C5F-40B1-984C-F406D7385F3D}"/>
              </a:ext>
            </a:extLst>
          </p:cNvPr>
          <p:cNvSpPr/>
          <p:nvPr/>
        </p:nvSpPr>
        <p:spPr>
          <a:xfrm>
            <a:off x="5541528" y="4542168"/>
            <a:ext cx="1276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358AC2"/>
                </a:solidFill>
                <a:latin typeface="Segoe UI" panose="020B0502040204020203" pitchFamily="34" charset="0"/>
                <a:ea typeface="Lato"/>
                <a:cs typeface="Segoe UI" panose="020B0502040204020203" pitchFamily="34" charset="0"/>
              </a:rPr>
              <a:t>В соц. сетях</a:t>
            </a:r>
            <a:r>
              <a:rPr lang="en-US" altLang="ru-RU" b="1" dirty="0">
                <a:solidFill>
                  <a:srgbClr val="358AC2"/>
                </a:solidFill>
                <a:latin typeface="Segoe UI" panose="020B0502040204020203" pitchFamily="34" charset="0"/>
                <a:ea typeface="Lato"/>
                <a:cs typeface="Segoe UI" panose="020B0502040204020203" pitchFamily="34" charset="0"/>
              </a:rPr>
              <a:t>:</a:t>
            </a:r>
            <a:endParaRPr lang="ru-RU" dirty="0"/>
          </a:p>
        </p:txBody>
      </p:sp>
      <p:sp>
        <p:nvSpPr>
          <p:cNvPr id="61" name="Shape 471">
            <a:extLst>
              <a:ext uri="{FF2B5EF4-FFF2-40B4-BE49-F238E27FC236}">
                <a16:creationId xmlns:a16="http://schemas.microsoft.com/office/drawing/2014/main" xmlns="" id="{72A74D33-E937-444D-A12D-4890575F851D}"/>
              </a:ext>
            </a:extLst>
          </p:cNvPr>
          <p:cNvSpPr/>
          <p:nvPr/>
        </p:nvSpPr>
        <p:spPr>
          <a:xfrm>
            <a:off x="5015645" y="4915106"/>
            <a:ext cx="315634" cy="339516"/>
          </a:xfrm>
          <a:custGeom>
            <a:avLst/>
            <a:gdLst/>
            <a:ahLst/>
            <a:cxnLst/>
            <a:rect l="0" t="0" r="0" b="0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3A81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4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9" grpId="0" animBg="1"/>
      <p:bldP spid="41" grpId="0" animBg="1"/>
    </p:bldLst>
  </p:timing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Презентация">
      <a:majorFont>
        <a:latin typeface="Ralewa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4384</TotalTime>
  <Words>166</Words>
  <Application>Microsoft Office PowerPoint</Application>
  <PresentationFormat>Экран (4:3)</PresentationFormat>
  <Paragraphs>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Times New Roman</vt:lpstr>
      <vt:lpstr>Wingdings</vt:lpstr>
      <vt:lpstr>Raleway</vt:lpstr>
      <vt:lpstr>Segoe UI</vt:lpstr>
      <vt:lpstr>Lato</vt:lpstr>
      <vt:lpstr>Antonio template</vt:lpstr>
      <vt:lpstr>Уважаемые жители Белогорского района!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DefuZe</dc:creator>
  <cp:lastModifiedBy>Пользователь</cp:lastModifiedBy>
  <cp:revision>837</cp:revision>
  <cp:lastPrinted>2018-05-16T05:55:51Z</cp:lastPrinted>
  <dcterms:modified xsi:type="dcterms:W3CDTF">2020-04-07T08:37:41Z</dcterms:modified>
</cp:coreProperties>
</file>