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58" r:id="rId4"/>
    <p:sldId id="259" r:id="rId5"/>
    <p:sldId id="277" r:id="rId6"/>
    <p:sldId id="260" r:id="rId7"/>
    <p:sldId id="261" r:id="rId8"/>
    <p:sldId id="262" r:id="rId9"/>
    <p:sldId id="284" r:id="rId10"/>
    <p:sldId id="282" r:id="rId11"/>
    <p:sldId id="283" r:id="rId12"/>
    <p:sldId id="269" r:id="rId13"/>
    <p:sldId id="270" r:id="rId14"/>
    <p:sldId id="271" r:id="rId15"/>
    <p:sldId id="272" r:id="rId16"/>
    <p:sldId id="264" r:id="rId17"/>
    <p:sldId id="265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8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3218ae9421116850119c93680fbaf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424781"/>
            <a:ext cx="4953000" cy="4953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 Общегосударственные </a:t>
            </a:r>
            <a:r>
              <a:rPr lang="ru-RU" dirty="0" smtClean="0"/>
              <a:t>вопросы-     2  231 293,00рублей</a:t>
            </a:r>
            <a:endParaRPr lang="ru-RU" dirty="0" smtClean="0"/>
          </a:p>
        </p:txBody>
      </p:sp>
      <p:pic>
        <p:nvPicPr>
          <p:cNvPr id="6" name="Содержимое 5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Сельское поселение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v-regione-opredelilis-s-luchshimi-poseleniyami-g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778" y="1600200"/>
            <a:ext cx="805244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Национальная оборона 72 437,00 рублей</a:t>
            </a:r>
            <a:endParaRPr lang="ru-RU" sz="3200" dirty="0"/>
          </a:p>
        </p:txBody>
      </p:sp>
      <p:pic>
        <p:nvPicPr>
          <p:cNvPr id="1026" name="Picture 2" descr="C:\Users\User\Desktop\75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43944"/>
            <a:ext cx="53340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 Жилищно-коммунальное хозяйство -75 924,00рублей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69ce98340942f532953c3b7a5aba1f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33213"/>
            <a:ext cx="8229600" cy="40599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- </a:t>
            </a:r>
            <a:r>
              <a:rPr lang="ru-RU" sz="4000" dirty="0" err="1" smtClean="0"/>
              <a:t>Культура,кинематография</a:t>
            </a:r>
            <a:r>
              <a:rPr lang="ru-RU" sz="4000" dirty="0" smtClean="0"/>
              <a:t>  53 046,00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4eb6f4a34d3c93c96d9ff7e999985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sz="4000" dirty="0" smtClean="0"/>
              <a:t>Дорожное хозяйство </a:t>
            </a:r>
            <a:r>
              <a:rPr lang="ru-RU" sz="4000" dirty="0" smtClean="0"/>
              <a:t>-322 </a:t>
            </a:r>
            <a:r>
              <a:rPr lang="ru-RU" sz="4000" dirty="0" smtClean="0"/>
              <a:t>761 </a:t>
            </a:r>
            <a:r>
              <a:rPr lang="ru-RU" sz="4000" dirty="0" smtClean="0"/>
              <a:t>,53 </a:t>
            </a:r>
            <a:r>
              <a:rPr lang="ru-RU" sz="4000" dirty="0" smtClean="0"/>
              <a:t>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4629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34" y="1066800"/>
            <a:ext cx="8189166" cy="40044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 превышении расходов над доходами принимается решение об источниках покрытия дефицита.</a:t>
            </a:r>
          </a:p>
          <a:p>
            <a:r>
              <a:rPr lang="ru-RU" sz="2800" dirty="0" smtClean="0"/>
              <a:t>На 2017 год источником покрытия дефицита определен остаток средств образовавшихся на счетах   казначейской службы МО </a:t>
            </a:r>
            <a:r>
              <a:rPr lang="ru-RU" sz="2800" dirty="0" err="1" smtClean="0"/>
              <a:t>Зыбинское</a:t>
            </a:r>
            <a:r>
              <a:rPr lang="ru-RU" sz="2800" dirty="0" smtClean="0"/>
              <a:t> сельское поселение Белогорского района Республики Крым  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Межбюджетные отношения – это взаимоотношения между </a:t>
            </a:r>
            <a:r>
              <a:rPr lang="ru-RU" sz="1800" dirty="0" err="1" smtClean="0"/>
              <a:t>публичноправовыми</a:t>
            </a:r>
            <a:r>
              <a:rPr lang="ru-RU" sz="1800" dirty="0" smtClean="0"/>
              <a:t>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r>
              <a:rPr lang="ru-RU" sz="1800" dirty="0" smtClean="0"/>
              <a:t>Дотации (от лат. "</a:t>
            </a:r>
            <a:r>
              <a:rPr lang="ru-RU" sz="1800" dirty="0" err="1" smtClean="0"/>
              <a:t>Dotatio</a:t>
            </a:r>
            <a:r>
              <a:rPr lang="ru-RU" sz="1800" dirty="0" smtClean="0"/>
              <a:t>" – дар, пожертвование) – предоставляются без определения конкретной цели их использования</a:t>
            </a:r>
          </a:p>
          <a:p>
            <a:r>
              <a:rPr lang="ru-RU" sz="1800" dirty="0" smtClean="0"/>
              <a:t>Иные межбюджетные трансферты – предоставляются на определённые цели</a:t>
            </a:r>
          </a:p>
          <a:p>
            <a:r>
              <a:rPr lang="ru-RU" sz="1800" dirty="0" smtClean="0"/>
              <a:t>Субвенции (от лат. "</a:t>
            </a:r>
            <a:r>
              <a:rPr lang="ru-RU" sz="1800" dirty="0" err="1" smtClean="0"/>
              <a:t>Subvenire</a:t>
            </a:r>
            <a:r>
              <a:rPr lang="ru-RU" sz="1800" dirty="0" smtClean="0"/>
              <a:t>" – приходить на помощь) – предоставляются на финансирование "переданных" другим </a:t>
            </a:r>
            <a:r>
              <a:rPr lang="ru-RU" sz="1800" dirty="0" err="1" smtClean="0"/>
              <a:t>публичноправовым</a:t>
            </a:r>
            <a:r>
              <a:rPr lang="ru-RU" sz="1800" dirty="0" smtClean="0"/>
              <a:t> образованиям полномочий</a:t>
            </a:r>
          </a:p>
          <a:p>
            <a:r>
              <a:rPr lang="ru-RU" sz="1800" dirty="0" smtClean="0"/>
              <a:t>Субсидии (от лат. "</a:t>
            </a:r>
            <a:r>
              <a:rPr lang="ru-RU" sz="1800" dirty="0" err="1" smtClean="0"/>
              <a:t>Subsidium</a:t>
            </a:r>
            <a:r>
              <a:rPr lang="ru-RU" sz="1800" dirty="0" smtClean="0"/>
              <a:t>" – поддержка) – предоставляются на условиях долевого </a:t>
            </a:r>
            <a:r>
              <a:rPr lang="ru-RU" sz="1800" dirty="0" err="1" smtClean="0"/>
              <a:t>софинансирования</a:t>
            </a:r>
            <a:r>
              <a:rPr lang="ru-RU" sz="1800" dirty="0" smtClean="0"/>
              <a:t> расходов других бюджетов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Муниципальное образование </a:t>
            </a:r>
            <a:r>
              <a:rPr lang="ru-RU" sz="4000" b="1" i="1" dirty="0" err="1" smtClean="0">
                <a:solidFill>
                  <a:srgbClr val="7030A0"/>
                </a:solidFill>
                <a:latin typeface="Bookman Old Style" pitchFamily="18" charset="0"/>
              </a:rPr>
              <a:t>Зыбинское</a:t>
            </a:r>
            <a: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 сельское  поселение </a:t>
            </a:r>
            <a:b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 Белогорского района Республики Крым</a:t>
            </a:r>
            <a:b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«Бюджет для граждан </a:t>
            </a:r>
            <a:b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  <a:t>на 2017 год»</a:t>
            </a:r>
            <a:br>
              <a:rPr lang="ru-RU" sz="40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4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!</a:t>
            </a:r>
          </a:p>
          <a:p>
            <a:r>
              <a:rPr lang="ru-RU" sz="2400" dirty="0" smtClean="0"/>
              <a:t>В эти дни мы ведем работу над формированием проекта самого важного документа сельского поселения- бюджет </a:t>
            </a:r>
            <a:r>
              <a:rPr lang="ru-RU" sz="2400" dirty="0" err="1" smtClean="0"/>
              <a:t>Зыбинского</a:t>
            </a:r>
            <a:r>
              <a:rPr lang="ru-RU" sz="2400" dirty="0" smtClean="0"/>
              <a:t> сельского поселения. </a:t>
            </a:r>
          </a:p>
          <a:p>
            <a:r>
              <a:rPr lang="ru-RU" sz="2400" dirty="0" smtClean="0"/>
              <a:t>Проект бюджета разрабатывается в  непростых условиях экономического кризиса. Вместе с тем государство в полном объеме обеспечивает все законодательно установленные  социальные гарантии.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Публичные  слушания по проекту бюджета сельского поселения на 2017год проводятся с целью </a:t>
            </a:r>
            <a:r>
              <a:rPr lang="ru-RU" sz="2800" dirty="0" err="1" smtClean="0"/>
              <a:t>ознакомления-знакомит</a:t>
            </a:r>
            <a:r>
              <a:rPr lang="ru-RU" sz="2800" dirty="0" smtClean="0"/>
              <a:t> население с основными положениями проекта главного финансового документа – бюджета  МО </a:t>
            </a:r>
            <a:r>
              <a:rPr lang="ru-RU" sz="2800" dirty="0" err="1" smtClean="0"/>
              <a:t>Зыбинское</a:t>
            </a:r>
            <a:r>
              <a:rPr lang="ru-RU" sz="2800" dirty="0" smtClean="0"/>
              <a:t> СП  на 2017год и проводится специально для того чтобы житель села  был осведомлен как формируется бюджет и расходуются бюджетные средства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1fdf8df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596" y="1600200"/>
            <a:ext cx="640480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понятия</a:t>
            </a:r>
          </a:p>
          <a:p>
            <a:r>
              <a:rPr lang="ru-RU" sz="1800" dirty="0" smtClean="0"/>
              <a:t>Бюджет –форма образования и расходования денежных </a:t>
            </a:r>
            <a:r>
              <a:rPr lang="ru-RU" sz="1800" dirty="0" err="1" smtClean="0"/>
              <a:t>средств,предназначенных</a:t>
            </a:r>
            <a:r>
              <a:rPr lang="ru-RU" sz="1800" dirty="0" smtClean="0"/>
              <a:t> для финансового обеспечения задач и функций государства и местного самоуправления.</a:t>
            </a:r>
          </a:p>
          <a:p>
            <a:r>
              <a:rPr lang="ru-RU" sz="1800" dirty="0" smtClean="0"/>
              <a:t>Доходы бюджета –денежные средства поступающие в бюджет</a:t>
            </a:r>
          </a:p>
          <a:p>
            <a:r>
              <a:rPr lang="ru-RU" sz="1800" dirty="0" smtClean="0"/>
              <a:t>Расходы бюджета  денежные средства выплачиваемые из бюджета</a:t>
            </a:r>
          </a:p>
          <a:p>
            <a:r>
              <a:rPr lang="ru-RU" sz="1800" dirty="0" smtClean="0"/>
              <a:t>Бюджетный процесс- регламентируемая законодательством деятельность органов исполнительной власти ,по составлению и </a:t>
            </a:r>
            <a:r>
              <a:rPr lang="ru-RU" sz="1800" dirty="0" err="1" smtClean="0"/>
              <a:t>расмотрению</a:t>
            </a:r>
            <a:r>
              <a:rPr lang="ru-RU" sz="1800" dirty="0" smtClean="0"/>
              <a:t> проектов </a:t>
            </a:r>
            <a:r>
              <a:rPr lang="ru-RU" sz="1800" dirty="0" err="1" smtClean="0"/>
              <a:t>бюджета,утверждению</a:t>
            </a:r>
            <a:r>
              <a:rPr lang="ru-RU" sz="1800" dirty="0" smtClean="0"/>
              <a:t> и исполнению </a:t>
            </a:r>
            <a:r>
              <a:rPr lang="ru-RU" sz="1800" dirty="0" err="1" smtClean="0"/>
              <a:t>бюджета,контролю</a:t>
            </a:r>
            <a:r>
              <a:rPr lang="ru-RU" sz="1800" dirty="0" smtClean="0"/>
              <a:t> за их </a:t>
            </a:r>
            <a:r>
              <a:rPr lang="ru-RU" sz="1800" dirty="0" err="1" smtClean="0"/>
              <a:t>исполнением,осуществлению</a:t>
            </a:r>
            <a:r>
              <a:rPr lang="ru-RU" sz="1800" dirty="0" smtClean="0"/>
              <a:t> бюджетного учета </a:t>
            </a:r>
            <a:r>
              <a:rPr lang="ru-RU" sz="1800" dirty="0" err="1" smtClean="0"/>
              <a:t>составлению,внешней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проверке,расмотрению</a:t>
            </a:r>
            <a:r>
              <a:rPr lang="ru-RU" sz="1800" dirty="0" smtClean="0"/>
              <a:t> и утверждению бюджетной отчетности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Этапы составления и утверждения бюджета МО </a:t>
            </a:r>
            <a:r>
              <a:rPr lang="ru-RU" b="1" i="1" dirty="0" err="1" smtClean="0"/>
              <a:t>Зыбинское</a:t>
            </a:r>
            <a:r>
              <a:rPr lang="ru-RU" b="1" i="1" dirty="0" smtClean="0"/>
              <a:t> сельское поселения Белогорского района Республики Крым</a:t>
            </a:r>
          </a:p>
          <a:p>
            <a:r>
              <a:rPr lang="ru-RU" dirty="0" smtClean="0"/>
              <a:t>1.Составление проекта бюджета</a:t>
            </a:r>
          </a:p>
          <a:p>
            <a:r>
              <a:rPr lang="ru-RU" dirty="0" smtClean="0"/>
              <a:t>2.Рассмотрение проекта бюджета</a:t>
            </a:r>
          </a:p>
          <a:p>
            <a:r>
              <a:rPr lang="ru-RU" dirty="0" smtClean="0"/>
              <a:t>3.Утвержение проекта бюджета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u="sng" dirty="0" smtClean="0"/>
              <a:t>Основные характеристики бюджета МО </a:t>
            </a:r>
            <a:r>
              <a:rPr lang="ru-RU" i="1" u="sng" dirty="0" err="1" smtClean="0"/>
              <a:t>Зыбинское</a:t>
            </a:r>
            <a:r>
              <a:rPr lang="ru-RU" i="1" u="sng" dirty="0" smtClean="0"/>
              <a:t> сельское поселение Белогорского района Республики Крым</a:t>
            </a:r>
          </a:p>
          <a:p>
            <a:r>
              <a:rPr lang="ru-RU" sz="2000" dirty="0" smtClean="0"/>
              <a:t>1.Доходы   </a:t>
            </a:r>
            <a:r>
              <a:rPr lang="ru-RU" sz="2000" dirty="0" smtClean="0"/>
              <a:t>2 756 461,53 </a:t>
            </a:r>
            <a:r>
              <a:rPr lang="ru-RU" sz="2000" dirty="0" smtClean="0"/>
              <a:t>рублей</a:t>
            </a:r>
          </a:p>
          <a:p>
            <a:r>
              <a:rPr lang="ru-RU" sz="2000" dirty="0" smtClean="0"/>
              <a:t>2.Расходы  2 </a:t>
            </a:r>
            <a:r>
              <a:rPr lang="ru-RU" sz="2000" dirty="0" smtClean="0"/>
              <a:t>756 461,53  </a:t>
            </a:r>
            <a:r>
              <a:rPr lang="ru-RU" sz="2000" dirty="0" smtClean="0"/>
              <a:t>рублей </a:t>
            </a:r>
          </a:p>
          <a:p>
            <a:r>
              <a:rPr lang="ru-RU" sz="2000" dirty="0" smtClean="0"/>
              <a:t>Структура доходной части </a:t>
            </a:r>
          </a:p>
          <a:p>
            <a:r>
              <a:rPr lang="ru-RU" sz="2000" dirty="0" smtClean="0"/>
              <a:t>- Налоговые и неналоговые доходы- </a:t>
            </a:r>
            <a:r>
              <a:rPr lang="ru-RU" sz="2000" dirty="0" smtClean="0"/>
              <a:t>1 628 961,53 </a:t>
            </a:r>
            <a:r>
              <a:rPr lang="ru-RU" sz="2000" dirty="0" smtClean="0"/>
              <a:t>рублей</a:t>
            </a:r>
          </a:p>
          <a:p>
            <a:r>
              <a:rPr lang="ru-RU" sz="2000" dirty="0" smtClean="0"/>
              <a:t>-</a:t>
            </a:r>
            <a:r>
              <a:rPr lang="ru-RU" sz="2000" dirty="0" err="1" smtClean="0"/>
              <a:t>Безвозмезное</a:t>
            </a:r>
            <a:r>
              <a:rPr lang="ru-RU" sz="2000" dirty="0" smtClean="0"/>
              <a:t> поступление-дотация на выравнивание бюджетной обеспеченности-1 </a:t>
            </a:r>
            <a:r>
              <a:rPr lang="ru-RU" sz="2000" dirty="0" smtClean="0"/>
              <a:t>127 500 </a:t>
            </a:r>
            <a:r>
              <a:rPr lang="ru-RU" sz="2000" dirty="0" smtClean="0"/>
              <a:t>рулей</a:t>
            </a:r>
          </a:p>
          <a:p>
            <a:r>
              <a:rPr lang="ru-RU" sz="2000" dirty="0" smtClean="0"/>
              <a:t>Поступление от других бюджетов бюджетной системы российской Федерации-72 437 рублей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395</Words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Муниципальное образование Зыбинское сельское  поселение   Белогорского района Республики Крым «Бюджет для граждан  на 2017 год»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- Общегосударственные вопросы-     2  231 293,00рублей</vt:lpstr>
      <vt:lpstr>Сельское поселение </vt:lpstr>
      <vt:lpstr>Национальная оборона 72 437,00 рублей</vt:lpstr>
      <vt:lpstr>- Жилищно-коммунальное хозяйство -75 924,00рублей </vt:lpstr>
      <vt:lpstr>- Культура,кинематография  53 046,00 рублей </vt:lpstr>
      <vt:lpstr>- Дорожное хозяйство -322 761 ,53 рублей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43</cp:revision>
  <dcterms:modified xsi:type="dcterms:W3CDTF">2017-07-31T04:59:49Z</dcterms:modified>
</cp:coreProperties>
</file>